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319" r:id="rId4"/>
    <p:sldId id="285" r:id="rId5"/>
    <p:sldId id="258" r:id="rId6"/>
    <p:sldId id="259" r:id="rId7"/>
    <p:sldId id="287" r:id="rId8"/>
    <p:sldId id="286" r:id="rId9"/>
    <p:sldId id="257" r:id="rId10"/>
    <p:sldId id="288" r:id="rId11"/>
    <p:sldId id="292" r:id="rId12"/>
    <p:sldId id="289" r:id="rId13"/>
    <p:sldId id="260" r:id="rId14"/>
    <p:sldId id="293" r:id="rId15"/>
    <p:sldId id="290" r:id="rId16"/>
    <p:sldId id="291" r:id="rId17"/>
    <p:sldId id="284" r:id="rId18"/>
    <p:sldId id="294" r:id="rId19"/>
    <p:sldId id="264" r:id="rId20"/>
    <p:sldId id="265" r:id="rId21"/>
    <p:sldId id="266" r:id="rId22"/>
    <p:sldId id="275" r:id="rId23"/>
    <p:sldId id="267" r:id="rId24"/>
    <p:sldId id="268" r:id="rId25"/>
    <p:sldId id="269" r:id="rId26"/>
    <p:sldId id="270" r:id="rId27"/>
    <p:sldId id="271" r:id="rId28"/>
    <p:sldId id="272" r:id="rId29"/>
    <p:sldId id="320" r:id="rId30"/>
    <p:sldId id="283" r:id="rId31"/>
    <p:sldId id="273" r:id="rId32"/>
    <p:sldId id="274" r:id="rId33"/>
    <p:sldId id="315" r:id="rId34"/>
    <p:sldId id="276" r:id="rId35"/>
    <p:sldId id="277" r:id="rId36"/>
    <p:sldId id="316" r:id="rId37"/>
    <p:sldId id="278" r:id="rId38"/>
    <p:sldId id="317" r:id="rId39"/>
    <p:sldId id="279" r:id="rId40"/>
    <p:sldId id="318" r:id="rId41"/>
    <p:sldId id="280" r:id="rId42"/>
    <p:sldId id="282" r:id="rId43"/>
    <p:sldId id="312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3" r:id="rId61"/>
    <p:sldId id="314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/>
          </a:prstGeom>
          <a:solidFill>
            <a:srgbClr val="FFFFFF">
              <a:alpha val="52157"/>
            </a:srgbClr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1495868" cy="198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/>
          </a:prstGeom>
          <a:solidFill>
            <a:srgbClr val="FFFFFF">
              <a:alpha val="52157"/>
            </a:srgbClr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714752"/>
            <a:ext cx="1230515" cy="28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5206" y="1785926"/>
            <a:ext cx="1646221" cy="20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/>
          </a:prstGeom>
          <a:solidFill>
            <a:srgbClr val="FFFFFF">
              <a:alpha val="52157"/>
            </a:srgbClr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1495868" cy="198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429520" y="3929066"/>
            <a:ext cx="1106471" cy="25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643174" y="6550223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err="1" smtClean="0"/>
              <a:t>Блог</a:t>
            </a:r>
            <a:r>
              <a:rPr lang="ru-RU" sz="1400" dirty="0" smtClean="0"/>
              <a:t> </a:t>
            </a:r>
            <a:r>
              <a:rPr lang="en-US" sz="1400" dirty="0" smtClean="0"/>
              <a:t>http://ton64ton.blogspot.ru/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5206" y="1785926"/>
            <a:ext cx="1646221" cy="20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C6964-1BFC-41EF-B1FA-84123BA6079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714752"/>
            <a:ext cx="1230515" cy="28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4678" y="285728"/>
            <a:ext cx="338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76672"/>
            <a:ext cx="71438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Правила безопасности для пешеходов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25-960x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1"/>
            <a:ext cx="5220072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Пешеходы должны пересекать проезжую часть по пешеходным переходам, в том числе по подземным и надземным, а при их отсутствии — на перекрестках по линии тротуаров или обочин.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02labvvju1219439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5328592" cy="4000367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3491880" y="404664"/>
            <a:ext cx="5040560" cy="120032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Ожидать автобус, троллейбус и трамвай можно только на посадочных площадках (на тротуарах, на обочине дороги).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772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12474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20688"/>
            <a:ext cx="7992888" cy="4536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местах, где движение регулируется, пешеходы должны руководствоваться сигналами регулировщика или пешеходного светофора, а при его отсутствии — транспортного светофора.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нерегулируемых пешеходных переходах пешеходы могут выходить на проезжую часть после того, как оценят расстояние до приближающихся транспортных средств, их скорость и убедятся, что переход будет для них безопасен. 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пересечении проезжей части вне пешеходного перехода пешеходы, кроме того, не должны создавать помех для движения транспортных средств и выходить из-за стоящего транспортного средства или иного препятствия, ограничивающего обзорность, не убедившись в отсутствии приближающихся транспортных средств.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Gajke_07P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860800"/>
          </a:xfrm>
          <a:prstGeom prst="rect">
            <a:avLst/>
          </a:prstGeom>
        </p:spPr>
      </p:pic>
      <p:pic>
        <p:nvPicPr>
          <p:cNvPr id="3" name="Рисунок 2" descr="1384904765-1-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9144000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387_html_7fca5a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84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0346aaee566bd7e522cfe834c2438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 txBox="1">
            <a:spLocks/>
          </p:cNvSpPr>
          <p:nvPr/>
        </p:nvSpPr>
        <p:spPr>
          <a:xfrm>
            <a:off x="467544" y="692696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Выйдя на проезжую часть, пешеходы не должны задерживаться или останавливаться, если это не связано с обеспечением безопасности движения.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Пешеходы, не успевшие закончить переход, должны остановиться на линии, разделяющей транспортные потоки противоположных направлений.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Продолжать переход можно лишь убедившись в безопасности дальнейшего движения и с учетом сигнала светофора (регулировщика).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8ef775924f2d082d3842e674392679a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149080"/>
            <a:ext cx="3333750" cy="229552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37626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«Разрешается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запрещается»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User\Desktop\ЦОР 2010Г\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3733">
            <a:off x="6871439" y="719990"/>
            <a:ext cx="1103854" cy="160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User\Desktop\ЦОР 2010Г\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18046">
            <a:off x="983003" y="2787658"/>
            <a:ext cx="97948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4700">
            <a:off x="6801419" y="4343857"/>
            <a:ext cx="940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6708">
            <a:off x="2006260" y="595783"/>
            <a:ext cx="1016301" cy="147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12474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69269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Идти толпой по тротуару …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42088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Перебегать дорогу…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22108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Переходить дорогу на зеленый свет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340768"/>
            <a:ext cx="29851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2924944"/>
            <a:ext cx="29851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4941168"/>
            <a:ext cx="23819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Разрешается!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2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7772400" cy="244827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нашем городе большом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каждом доме 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 знают, люди помнят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Важный жизненный закон.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Пешеходам помогает и водителям везде,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закон тот называют сокращенно ...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0212" y="620688"/>
            <a:ext cx="6243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Отгадайте загадку!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6989" y="4365104"/>
            <a:ext cx="1694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ПДД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83671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Выбегать на проезжую часть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556792"/>
            <a:ext cx="29851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34888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Уважать правила дорожного движения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068960"/>
            <a:ext cx="23819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Разрешается!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4797152"/>
            <a:ext cx="23819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Разрешается!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0050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Помогать пожилым людям переходить улицу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zijat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2060848"/>
            <a:ext cx="67275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276872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за знак спрятался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стихах?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76470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знак такой стоит?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Стоп – машинам он велит.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Пешеход, идите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смело,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полоскам черно – белым. 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агруженно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924944"/>
            <a:ext cx="3361556" cy="336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476673"/>
            <a:ext cx="8136904" cy="2376263"/>
          </a:xfrm>
        </p:spPr>
        <p:txBody>
          <a:bodyPr/>
          <a:lstStyle/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Посмотрите, мальчик Федя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Едет на велосипеде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Отгадайте, отчего же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Недовольство у прохожих?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87a93f99a268ca70dc743a99c13ad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636912"/>
            <a:ext cx="3765798" cy="376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04664"/>
            <a:ext cx="7772400" cy="1932235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Заболел живот у Тома,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дойти ему до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дома.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ситуации такой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знак найти, какой? 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_1_punkt_meditsinskoj_pomosh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92896"/>
            <a:ext cx="2592288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667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этом месте, как ни странно,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Ждут чего – то постоянно.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– то сидя, кто – то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стоя.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место здесь такое? 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ggVPpJB8f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276872"/>
            <a:ext cx="2880988" cy="4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синем круге пешеход –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торопится, идет!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Дорожка безопасна,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ему не страшно! 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.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636912"/>
            <a:ext cx="338437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836712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/>
              <a:t>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дождь и в ясную погоду - 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не ходят пешеходы. 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Говорит им знак одно: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"Вам ходить запрещено!"</a:t>
            </a:r>
            <a:r>
              <a:rPr lang="ru-RU" sz="3200" dirty="0" smtClean="0"/>
              <a:t> 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10-026-Kakoj-znak-lishni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92896"/>
            <a:ext cx="396044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348880"/>
            <a:ext cx="6192687" cy="1656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Dow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571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Так держать!</a:t>
            </a:r>
            <a:endParaRPr lang="ru-RU" sz="5400" b="1" cap="all" spc="0" dirty="0">
              <a:ln w="5715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DF13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825382" cy="3501008"/>
          </a:xfrm>
          <a:prstGeom prst="rect">
            <a:avLst/>
          </a:prstGeom>
        </p:spPr>
      </p:pic>
      <p:pic>
        <p:nvPicPr>
          <p:cNvPr id="5" name="Рисунок 4" descr="208-5-pravila-dorozhnogo-dvizheniya-detyam-kart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95704"/>
            <a:ext cx="4860032" cy="3262296"/>
          </a:xfrm>
          <a:prstGeom prst="rect">
            <a:avLst/>
          </a:prstGeom>
        </p:spPr>
      </p:pic>
      <p:pic>
        <p:nvPicPr>
          <p:cNvPr id="6" name="Рисунок 5" descr="794132ad7d9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0"/>
            <a:ext cx="4355976" cy="3609807"/>
          </a:xfrm>
          <a:prstGeom prst="rect">
            <a:avLst/>
          </a:prstGeom>
        </p:spPr>
      </p:pic>
      <p:pic>
        <p:nvPicPr>
          <p:cNvPr id="7" name="Рисунок 6" descr="img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1009"/>
            <a:ext cx="4860032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!CKAЧKA!\9b0a7a3fa41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46434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157162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Desktop\ЦОР 2010Г\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44677">
            <a:off x="1186037" y="3640517"/>
            <a:ext cx="97948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User\Desktop\ЦОР 2010Г\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052736"/>
            <a:ext cx="1547813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221088"/>
            <a:ext cx="8794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060848"/>
            <a:ext cx="74888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какой цифрой правильно расположены сигналы светофора?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23479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48680"/>
            <a:ext cx="227488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20688"/>
            <a:ext cx="23479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91680" y="4221088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/>
              <a:t>1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83968" y="4221088"/>
            <a:ext cx="8620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/>
              <a:t>2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019925" y="42926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03848" y="1556792"/>
            <a:ext cx="2347913" cy="4940126"/>
            <a:chOff x="3131840" y="620688"/>
            <a:chExt cx="2347913" cy="5300166"/>
          </a:xfrm>
        </p:grpSpPr>
        <p:pic>
          <p:nvPicPr>
            <p:cNvPr id="4" name="Picture 4" descr="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840" y="620688"/>
              <a:ext cx="2347913" cy="324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51920" y="4365104"/>
              <a:ext cx="862013" cy="155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600" b="1" dirty="0"/>
                <a:t>1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331640" y="476672"/>
            <a:ext cx="642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Правильный ответ: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цифрой обозначен знак “Пешеходный переход”? 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235743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80728"/>
            <a:ext cx="24955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80728"/>
            <a:ext cx="25225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75656" y="3933056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/>
              <a:t>1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83968" y="3933056"/>
            <a:ext cx="8620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/>
              <a:t>2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732240" y="3933056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75856" y="1988840"/>
            <a:ext cx="2495550" cy="4508078"/>
            <a:chOff x="3419872" y="980728"/>
            <a:chExt cx="2495550" cy="4508078"/>
          </a:xfrm>
        </p:grpSpPr>
        <p:pic>
          <p:nvPicPr>
            <p:cNvPr id="4" name="Picture 8" descr="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980728"/>
              <a:ext cx="2495550" cy="237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283968" y="3933056"/>
              <a:ext cx="862012" cy="155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600" b="1" dirty="0"/>
                <a:t>2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322250" y="692696"/>
            <a:ext cx="642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Правильный ответ: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692696"/>
            <a:ext cx="642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Правильный ответ: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20688"/>
            <a:ext cx="7772400" cy="15001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идет правильно: </a:t>
            </a: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бабушка или внук? 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0"/>
            <a:ext cx="3816424" cy="240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75656" y="2780928"/>
            <a:ext cx="4111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/>
              <a:t>1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04248" y="2780928"/>
            <a:ext cx="785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692696"/>
            <a:ext cx="642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Правильный ответ: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71600" y="2492896"/>
            <a:ext cx="7344816" cy="2905294"/>
            <a:chOff x="971600" y="2492896"/>
            <a:chExt cx="7344816" cy="2905294"/>
          </a:xfrm>
        </p:grpSpPr>
        <p:sp>
          <p:nvSpPr>
            <p:cNvPr id="7" name="TextBox 6"/>
            <p:cNvSpPr txBox="1"/>
            <p:nvPr/>
          </p:nvSpPr>
          <p:spPr>
            <a:xfrm>
              <a:off x="971600" y="2492896"/>
              <a:ext cx="7344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Идти нужно навстречу движущемуся транспорту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3707904" y="3212976"/>
              <a:ext cx="1656184" cy="2185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9600" b="1" dirty="0" smtClean="0"/>
                <a:t>2</a:t>
              </a:r>
            </a:p>
            <a:p>
              <a:pPr algn="ctr"/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внук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Переходя дорогу, куда нужно посмотреть сначала, куда потом?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45795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95536" y="3284984"/>
            <a:ext cx="3500437" cy="7858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latin typeface="Impact"/>
              </a:rPr>
              <a:t>налево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latin typeface="Impact"/>
              </a:rPr>
              <a:t>, направо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CC"/>
              </a:solidFill>
              <a:latin typeface="Impact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47664" y="4005064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/>
              <a:t>1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572000" y="4221088"/>
            <a:ext cx="3678238" cy="8493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Impact"/>
              </a:rPr>
              <a:t>направо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Impact"/>
              </a:rPr>
              <a:t>, налево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00FF"/>
              </a:solidFill>
              <a:latin typeface="Impac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44208" y="4869160"/>
            <a:ext cx="8620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7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771800" y="2996952"/>
            <a:ext cx="3500437" cy="2563862"/>
            <a:chOff x="2771800" y="2996952"/>
            <a:chExt cx="3500437" cy="2563862"/>
          </a:xfrm>
        </p:grpSpPr>
        <p:sp>
          <p:nvSpPr>
            <p:cNvPr id="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771800" y="2996952"/>
              <a:ext cx="3500437" cy="78581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CC"/>
                  </a:solidFill>
                  <a:latin typeface="Impact"/>
                </a:rPr>
                <a:t>налево</a:t>
              </a:r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CC"/>
                  </a:solidFill>
                  <a:latin typeface="Impact"/>
                </a:rPr>
                <a:t>, направо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latin typeface="Impact"/>
              </a:endParaRPr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995936" y="4005064"/>
              <a:ext cx="862013" cy="155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600" b="1" dirty="0"/>
                <a:t>1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331640" y="692696"/>
            <a:ext cx="642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Правильный ответ: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разрешается ожидать троллейбус, автобус?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9813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060848"/>
            <a:ext cx="300037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924944"/>
            <a:ext cx="30003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683568" y="54868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делать, если дерево  мешает рассмотреть дорогу? Как быть?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1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2806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08920"/>
            <a:ext cx="284956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08920"/>
            <a:ext cx="269716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162880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Назовите ошибки, которые допустил мальчик?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8854" y="1412776"/>
            <a:ext cx="81932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Пешеходные переходы </a:t>
            </a:r>
          </a:p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разных городах мира</a:t>
            </a:r>
            <a:endParaRPr lang="ru-RU" sz="5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6430_59aee10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ylqdzs2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5C8J34U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4" y="-1"/>
            <a:ext cx="9139316" cy="686151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a50385e946b5d2ba4c46179f911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d05896263863498301cb7c93a0f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12474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32656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для пешеходов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Пешеходы должны двигаться по тротуарам или пешеходным дорожкам, а при их отсутствии — по обочинам.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отсутствии тротуаров, пешеходных дорожек или обочин, а также в случае невозможности двигаться по ним пешеходы могут двигаться по велосипедной дорожке или идти в один ряд по краю проезжей части (на дорогах с разделительной полосой — по внешнему краю проезжей части).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ed3ef8214208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2ltnH0GC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327400"/>
          </a:xfrm>
          <a:prstGeom prst="rect">
            <a:avLst/>
          </a:prstGeom>
        </p:spPr>
      </p:pic>
      <p:pic>
        <p:nvPicPr>
          <p:cNvPr id="3" name="Рисунок 2" descr="CustomCrosswalksforNorthHollywoo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284984"/>
            <a:ext cx="4764021" cy="3573016"/>
          </a:xfrm>
          <a:prstGeom prst="rect">
            <a:avLst/>
          </a:prstGeom>
        </p:spPr>
      </p:pic>
      <p:pic>
        <p:nvPicPr>
          <p:cNvPr id="4" name="Рисунок 3" descr="Dn226TO-H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5408" y="3045470"/>
            <a:ext cx="5088592" cy="38125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r-zebr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6h039CI6g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94" y="0"/>
            <a:ext cx="9153388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c-donalds-walk-pedestrians-zeb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ZZEdSP5-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dRTGHGV8n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" y="0"/>
            <a:ext cx="9111996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4k7Xas276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17"/>
            <a:ext cx="9144000" cy="685096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pR7uKwEI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44" y="0"/>
            <a:ext cx="9146944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y2nPqClR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4" y="-3517"/>
            <a:ext cx="9139316" cy="6861517"/>
          </a:xfrm>
          <a:prstGeom prst="rect">
            <a:avLst/>
          </a:prstGeom>
        </p:spPr>
      </p:pic>
      <p:pic>
        <p:nvPicPr>
          <p:cNvPr id="3" name="Рисунок 2" descr="u2418p1t1d17130141f21dt20090202073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71950"/>
            <a:ext cx="4286250" cy="268605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5576" y="620688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Безопасность пешехода на дороге</a:t>
            </a:r>
          </a:p>
          <a:p>
            <a:pPr algn="ctr"/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движении по краю проезжей части пешеходы должны идти навстречу движению транспортных средств.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img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08920"/>
            <a:ext cx="5356473" cy="3781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p141_c09-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268760"/>
            <a:ext cx="2898195" cy="463711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908720"/>
            <a:ext cx="582877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Будьте счастливы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здоровы!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4a8f6dc43f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72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601216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движении по обочинам или краю проезжей части в темное время суток или в условиях недостаточной видимости пешеходам рекомендуется иметь при себе предметы со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световозвращающими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элементами и обеспечивать видимость этих предметов водителями транспортных средств.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fev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76470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692696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Группы детей разрешается водить только по тротуарам и пешеходным дорожкам, а при их отсутствии — и по обочинам, но лишь в светлое время суток и только в сопровождении взрослых.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eshe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204864"/>
            <a:ext cx="3562837" cy="433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586</Words>
  <Application>Microsoft Office PowerPoint</Application>
  <PresentationFormat>Экран (4:3)</PresentationFormat>
  <Paragraphs>89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«Разрешается  или  запрещается»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Какой цифрой обозначен знак “Пешеходный переход”? </vt:lpstr>
      <vt:lpstr>Слайд 35</vt:lpstr>
      <vt:lpstr>Слайд 36</vt:lpstr>
      <vt:lpstr>Слайд 37</vt:lpstr>
      <vt:lpstr>Слайд 38</vt:lpstr>
      <vt:lpstr>Переходя дорогу, куда нужно посмотреть сначала, куда потом?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Nabster</dc:creator>
  <cp:lastModifiedBy>К</cp:lastModifiedBy>
  <cp:revision>160</cp:revision>
  <dcterms:created xsi:type="dcterms:W3CDTF">2013-07-14T04:22:44Z</dcterms:created>
  <dcterms:modified xsi:type="dcterms:W3CDTF">2015-10-08T05:42:49Z</dcterms:modified>
</cp:coreProperties>
</file>