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65" r:id="rId4"/>
    <p:sldId id="264" r:id="rId5"/>
    <p:sldId id="266" r:id="rId6"/>
    <p:sldId id="262" r:id="rId7"/>
    <p:sldId id="263" r:id="rId8"/>
    <p:sldId id="259" r:id="rId9"/>
    <p:sldId id="261" r:id="rId10"/>
    <p:sldId id="267" r:id="rId11"/>
    <p:sldId id="260" r:id="rId12"/>
    <p:sldId id="25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C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54" d="100"/>
          <a:sy n="54" d="100"/>
        </p:scale>
        <p:origin x="36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C0D0B-6B44-3F15-A9BA-01F6EC994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7D15DD-46ED-D109-F189-CD6AEBCC7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18B515-2556-F673-7CB4-153DC57D9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DE58-9EDD-41DB-B8C5-951C99764F72}" type="datetimeFigureOut">
              <a:rPr lang="ru-RU" smtClean="0"/>
              <a:t>чт,02.02.2023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EE5A8C-7CFA-9586-26D8-4A35F4AF0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5FBC5-9646-8A92-35C2-FDE6BCF0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28F6-C60D-4549-962D-8AF6FFC4F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0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1D795-459B-6422-35CA-B7C13966E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A01E50-CB0D-7926-577B-F82F4BAAD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731292-A564-2E89-252A-0758F17C2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DE58-9EDD-41DB-B8C5-951C99764F72}" type="datetimeFigureOut">
              <a:rPr lang="ru-RU" smtClean="0"/>
              <a:t>чт,02.02.2023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EDFC80-AE50-97B6-F150-6E172A199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69179-541A-6162-73D8-1517EFCD4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28F6-C60D-4549-962D-8AF6FFC4F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853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D9F787-2F59-23D3-351E-3DCB48476B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E74778-78E6-BED6-D4BA-2DFD52941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10E178-C7D7-087C-387E-B5D3517DE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DE58-9EDD-41DB-B8C5-951C99764F72}" type="datetimeFigureOut">
              <a:rPr lang="ru-RU" smtClean="0"/>
              <a:t>чт,02.02.2023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D6C51-1FE9-F152-F75B-E538FE67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A0C35C-3C3E-0858-62D0-0764074A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28F6-C60D-4549-962D-8AF6FFC4F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1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C205A-1075-EA0A-6525-85F52173D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799907-952F-F38E-B359-933202EB7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AF5CD1-0B74-3914-0998-B02F2C375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DE58-9EDD-41DB-B8C5-951C99764F72}" type="datetimeFigureOut">
              <a:rPr lang="ru-RU" smtClean="0"/>
              <a:t>чт,02.02.2023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627F9-51E3-00E1-66AF-93CA800B2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D20F93-FDBB-9A45-ED42-693FA3419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28F6-C60D-4549-962D-8AF6FFC4F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BFEEA-01B6-25DE-521E-85D2D0649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21A2AC-4CCA-2A58-BCA9-1219F36C8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F956BC-E26F-EA69-6E6C-683FAB8D0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DE58-9EDD-41DB-B8C5-951C99764F72}" type="datetimeFigureOut">
              <a:rPr lang="ru-RU" smtClean="0"/>
              <a:t>чт,02.02.2023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2EA6B3-26A7-BDF5-4C4A-3061D4D2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4EE342-578F-5645-FC09-6F295A66A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28F6-C60D-4549-962D-8AF6FFC4F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76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A704B-5D9E-9E17-BBD6-21C982D3B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874639-6F26-7D23-EE8F-855770891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0034DE-7B1C-0AD0-F485-B4EB78349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2C77EB-D208-5823-98BA-BB6A8896B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DE58-9EDD-41DB-B8C5-951C99764F72}" type="datetimeFigureOut">
              <a:rPr lang="ru-RU" smtClean="0"/>
              <a:t>чт,02.02.2023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B03113-CE45-33E9-FAAB-514C84B5B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F2382F-8BD8-BCB0-CB37-20F084F7A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28F6-C60D-4549-962D-8AF6FFC4F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39F38-7D12-6595-0E07-A708292E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A95302-28C6-4140-8078-DCE0B9F08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C034F8-D14D-719B-5376-B66B54342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E80192-8CD8-67C4-E1C6-FB9738A76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8894C9-C562-D146-091D-FD9005DCDA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5C4B49-D35C-580D-C1E8-D905B1F2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DE58-9EDD-41DB-B8C5-951C99764F72}" type="datetimeFigureOut">
              <a:rPr lang="ru-RU" smtClean="0"/>
              <a:t>чт,02.02.2023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85212A-2605-193C-3120-4DB09A2BD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AB2936-A6DC-4D65-72C5-ACE9273D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28F6-C60D-4549-962D-8AF6FFC4F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8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0D4A04-F3D7-9A88-7124-6579957E9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944EA6-0436-B7A8-D11A-13238274A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DE58-9EDD-41DB-B8C5-951C99764F72}" type="datetimeFigureOut">
              <a:rPr lang="ru-RU" smtClean="0"/>
              <a:t>чт,02.02.2023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101BD9-C700-5032-1AA7-70EE9550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D86676-A7B6-E8F0-79AE-C82FEC0F7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28F6-C60D-4549-962D-8AF6FFC4F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72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1A096F1-C39B-F940-61CB-94FA0F709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DE58-9EDD-41DB-B8C5-951C99764F72}" type="datetimeFigureOut">
              <a:rPr lang="ru-RU" smtClean="0"/>
              <a:t>чт,02.02.2023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848263-8000-2D88-020C-2D8C9D9C8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B9F343-1B08-282A-EB29-D9001DC07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28F6-C60D-4549-962D-8AF6FFC4F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84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A0780-3663-7B6F-001C-C2D80792D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729CED-C471-FC5C-C4FB-28496F5A2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4D177E-0E53-03FE-ED5D-FDB7E198F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08CF4-8675-F500-3C17-E6BC8C55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DE58-9EDD-41DB-B8C5-951C99764F72}" type="datetimeFigureOut">
              <a:rPr lang="ru-RU" smtClean="0"/>
              <a:t>чт,02.02.2023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25C793-CB46-6056-0FA0-2C603991B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E802B4-1355-87BD-52B3-BAF22F1C9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28F6-C60D-4549-962D-8AF6FFC4F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70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F3515-19CC-B69F-1CA1-77FF3C5F1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E88D50-3F53-0422-AEAE-984C1A3C01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322326-D6CB-660C-2971-F529C993D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F4AA22-4FC7-1975-1DC4-ECE2BA142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DE58-9EDD-41DB-B8C5-951C99764F72}" type="datetimeFigureOut">
              <a:rPr lang="ru-RU" smtClean="0"/>
              <a:t>чт,02.02.2023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C41C22-7881-4017-9D54-5454CC366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DD23E6-D3EF-9089-2E48-E9602A47F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28F6-C60D-4549-962D-8AF6FFC4F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84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E267D-BBF0-CAB4-9B33-C862F0275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4B3EE7-267C-3D4A-CB84-7CB3543C0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EEE6F0-8CB4-CEC7-8B16-9470BE7E2A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8DE58-9EDD-41DB-B8C5-951C99764F72}" type="datetimeFigureOut">
              <a:rPr lang="ru-RU" smtClean="0"/>
              <a:t>чт,02.02.2023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67F6A6-08C3-3C09-FE4E-EC73EDC326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38DB8F-77A0-22D1-C38A-C8736B036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B28F6-C60D-4549-962D-8AF6FFC4F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38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microsoft.com/office/2007/relationships/hdphoto" Target="../media/hdphoto19.wdp"/><Relationship Id="rId18" Type="http://schemas.openxmlformats.org/officeDocument/2006/relationships/image" Target="../media/image74.jpeg"/><Relationship Id="rId3" Type="http://schemas.microsoft.com/office/2007/relationships/hdphoto" Target="../media/hdphoto14.wdp"/><Relationship Id="rId21" Type="http://schemas.openxmlformats.org/officeDocument/2006/relationships/image" Target="../media/image77.jpeg"/><Relationship Id="rId7" Type="http://schemas.microsoft.com/office/2007/relationships/hdphoto" Target="../media/hdphoto16.wdp"/><Relationship Id="rId12" Type="http://schemas.openxmlformats.org/officeDocument/2006/relationships/image" Target="../media/image69.png"/><Relationship Id="rId17" Type="http://schemas.openxmlformats.org/officeDocument/2006/relationships/image" Target="../media/image73.jpeg"/><Relationship Id="rId2" Type="http://schemas.openxmlformats.org/officeDocument/2006/relationships/image" Target="../media/image64.png"/><Relationship Id="rId16" Type="http://schemas.openxmlformats.org/officeDocument/2006/relationships/image" Target="../media/image72.jpeg"/><Relationship Id="rId20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microsoft.com/office/2007/relationships/hdphoto" Target="../media/hdphoto18.wdp"/><Relationship Id="rId24" Type="http://schemas.openxmlformats.org/officeDocument/2006/relationships/image" Target="../media/image80.jpeg"/><Relationship Id="rId5" Type="http://schemas.microsoft.com/office/2007/relationships/hdphoto" Target="../media/hdphoto15.wdp"/><Relationship Id="rId15" Type="http://schemas.openxmlformats.org/officeDocument/2006/relationships/image" Target="../media/image71.jpeg"/><Relationship Id="rId23" Type="http://schemas.openxmlformats.org/officeDocument/2006/relationships/image" Target="../media/image79.jpeg"/><Relationship Id="rId10" Type="http://schemas.openxmlformats.org/officeDocument/2006/relationships/image" Target="../media/image68.png"/><Relationship Id="rId19" Type="http://schemas.openxmlformats.org/officeDocument/2006/relationships/image" Target="../media/image75.jpeg"/><Relationship Id="rId4" Type="http://schemas.openxmlformats.org/officeDocument/2006/relationships/image" Target="../media/image65.png"/><Relationship Id="rId9" Type="http://schemas.microsoft.com/office/2007/relationships/hdphoto" Target="../media/hdphoto17.wdp"/><Relationship Id="rId14" Type="http://schemas.openxmlformats.org/officeDocument/2006/relationships/image" Target="../media/image70.png"/><Relationship Id="rId22" Type="http://schemas.openxmlformats.org/officeDocument/2006/relationships/image" Target="../media/image7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10" Type="http://schemas.openxmlformats.org/officeDocument/2006/relationships/image" Target="../media/image89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6;&#1082;&#1086;&#1083;&#1072;75.&#1077;&#1082;&#1072;&#1090;&#1077;&#1088;&#1080;&#1085;&#1073;&#1091;&#1088;&#1075;.&#1088;&#1092;/?section_id=606" TargetMode="External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7.wdp"/><Relationship Id="rId18" Type="http://schemas.microsoft.com/office/2007/relationships/hdphoto" Target="../media/hdphoto9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22.png"/><Relationship Id="rId17" Type="http://schemas.openxmlformats.org/officeDocument/2006/relationships/image" Target="../media/image25.png"/><Relationship Id="rId2" Type="http://schemas.openxmlformats.org/officeDocument/2006/relationships/image" Target="../media/image16.png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jpeg"/><Relationship Id="rId5" Type="http://schemas.microsoft.com/office/2007/relationships/hdphoto" Target="../media/hdphoto4.wdp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6.wdp"/><Relationship Id="rId1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44.jpeg"/><Relationship Id="rId18" Type="http://schemas.openxmlformats.org/officeDocument/2006/relationships/image" Target="../media/image48.png"/><Relationship Id="rId3" Type="http://schemas.openxmlformats.org/officeDocument/2006/relationships/image" Target="../media/image36.png"/><Relationship Id="rId21" Type="http://schemas.openxmlformats.org/officeDocument/2006/relationships/image" Target="../media/image51.jpeg"/><Relationship Id="rId7" Type="http://schemas.openxmlformats.org/officeDocument/2006/relationships/image" Target="../media/image39.png"/><Relationship Id="rId12" Type="http://schemas.openxmlformats.org/officeDocument/2006/relationships/image" Target="../media/image43.jpeg"/><Relationship Id="rId17" Type="http://schemas.openxmlformats.org/officeDocument/2006/relationships/image" Target="../media/image47.png"/><Relationship Id="rId2" Type="http://schemas.openxmlformats.org/officeDocument/2006/relationships/image" Target="../media/image35.png"/><Relationship Id="rId16" Type="http://schemas.openxmlformats.org/officeDocument/2006/relationships/image" Target="../media/image46.jpe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2.jpeg"/><Relationship Id="rId5" Type="http://schemas.openxmlformats.org/officeDocument/2006/relationships/image" Target="../media/image37.jpeg"/><Relationship Id="rId15" Type="http://schemas.microsoft.com/office/2007/relationships/hdphoto" Target="../media/hdphoto12.wdp"/><Relationship Id="rId23" Type="http://schemas.microsoft.com/office/2007/relationships/hdphoto" Target="../media/hdphoto13.wdp"/><Relationship Id="rId10" Type="http://schemas.openxmlformats.org/officeDocument/2006/relationships/image" Target="../media/image41.jpeg"/><Relationship Id="rId19" Type="http://schemas.openxmlformats.org/officeDocument/2006/relationships/image" Target="../media/image49.png"/><Relationship Id="rId4" Type="http://schemas.microsoft.com/office/2007/relationships/hdphoto" Target="../media/hdphoto10.wdp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12" Type="http://schemas.openxmlformats.org/officeDocument/2006/relationships/image" Target="../media/image63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FB721-BF7C-367E-906F-736168993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359" y="2003506"/>
            <a:ext cx="10515600" cy="1325563"/>
          </a:xfrm>
          <a:solidFill>
            <a:srgbClr val="4FC6BC"/>
          </a:solidFill>
          <a:effectLst>
            <a:softEdge rad="317500"/>
          </a:effectLst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Экскурсионный маршрут </a:t>
            </a:r>
            <a:br>
              <a:rPr lang="ru-RU" sz="5400" b="1" dirty="0">
                <a:solidFill>
                  <a:srgbClr val="FFFF0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FFFF0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«Сказы об Уральском камне»</a:t>
            </a:r>
            <a:endParaRPr lang="ru-RU" sz="5400" b="1" dirty="0">
              <a:solidFill>
                <a:srgbClr val="FFFF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864902-2F0A-1189-B3A2-4E5F153ED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173" y="3825380"/>
            <a:ext cx="6944604" cy="3032620"/>
          </a:xfrm>
          <a:solidFill>
            <a:srgbClr val="4FC6BC"/>
          </a:solidFill>
          <a:effectLst>
            <a:softEdge rad="127000"/>
          </a:effectLst>
        </p:spPr>
        <p:txBody>
          <a:bodyPr>
            <a:normAutofit fontScale="92500" lnSpcReduction="20000"/>
          </a:bodyPr>
          <a:lstStyle/>
          <a:p>
            <a:r>
              <a:rPr lang="ru-RU" sz="2000" dirty="0">
                <a:solidFill>
                  <a:srgbClr val="FFFF00"/>
                </a:solidFill>
                <a:latin typeface="Century" panose="02040604050505020304" pitchFamily="18" charset="0"/>
              </a:rPr>
              <a:t>МБОУ СОШ №75</a:t>
            </a:r>
          </a:p>
          <a:p>
            <a:r>
              <a:rPr lang="ru-RU" sz="2000" dirty="0">
                <a:solidFill>
                  <a:srgbClr val="FFFF00"/>
                </a:solidFill>
                <a:latin typeface="Century" panose="02040604050505020304" pitchFamily="18" charset="0"/>
              </a:rPr>
              <a:t>4 класс</a:t>
            </a:r>
          </a:p>
          <a:p>
            <a:r>
              <a:rPr lang="ru-RU" sz="2000" dirty="0">
                <a:solidFill>
                  <a:srgbClr val="FFFF00"/>
                </a:solidFill>
                <a:latin typeface="Century" panose="02040604050505020304" pitchFamily="18" charset="0"/>
              </a:rPr>
              <a:t>Антонов Максим , Брагина Наталья, Ежов Семен, </a:t>
            </a:r>
            <a:r>
              <a:rPr lang="ru-RU" sz="2000" dirty="0" err="1">
                <a:solidFill>
                  <a:srgbClr val="FFFF00"/>
                </a:solidFill>
                <a:latin typeface="Century" panose="02040604050505020304" pitchFamily="18" charset="0"/>
              </a:rPr>
              <a:t>Минагулова</a:t>
            </a:r>
            <a:r>
              <a:rPr lang="ru-RU" sz="2000" dirty="0">
                <a:solidFill>
                  <a:srgbClr val="FFFF00"/>
                </a:solidFill>
                <a:latin typeface="Century" panose="02040604050505020304" pitchFamily="18" charset="0"/>
              </a:rPr>
              <a:t> Екатерина, Мухина Ирина, </a:t>
            </a:r>
            <a:r>
              <a:rPr lang="ru-RU" sz="2000" dirty="0" err="1">
                <a:solidFill>
                  <a:srgbClr val="FFFF00"/>
                </a:solidFill>
                <a:latin typeface="Century" panose="02040604050505020304" pitchFamily="18" charset="0"/>
              </a:rPr>
              <a:t>Округин</a:t>
            </a:r>
            <a:r>
              <a:rPr lang="ru-RU" sz="2000" dirty="0">
                <a:solidFill>
                  <a:srgbClr val="FFFF00"/>
                </a:solidFill>
                <a:latin typeface="Century" panose="02040604050505020304" pitchFamily="18" charset="0"/>
              </a:rPr>
              <a:t> Иван, </a:t>
            </a:r>
            <a:r>
              <a:rPr lang="ru-RU" sz="2000" dirty="0" err="1">
                <a:solidFill>
                  <a:srgbClr val="FFFF00"/>
                </a:solidFill>
                <a:latin typeface="Century" panose="02040604050505020304" pitchFamily="18" charset="0"/>
              </a:rPr>
              <a:t>Округина</a:t>
            </a:r>
            <a:r>
              <a:rPr lang="ru-RU" sz="2000" dirty="0">
                <a:solidFill>
                  <a:srgbClr val="FFFF00"/>
                </a:solidFill>
                <a:latin typeface="Century" panose="02040604050505020304" pitchFamily="18" charset="0"/>
              </a:rPr>
              <a:t> Анисия, </a:t>
            </a:r>
            <a:r>
              <a:rPr lang="ru-RU" sz="2000" dirty="0" err="1">
                <a:solidFill>
                  <a:srgbClr val="FFFF00"/>
                </a:solidFill>
                <a:latin typeface="Century" panose="02040604050505020304" pitchFamily="18" charset="0"/>
              </a:rPr>
              <a:t>Шамнэ</a:t>
            </a:r>
            <a:r>
              <a:rPr lang="ru-RU" sz="2000" dirty="0">
                <a:solidFill>
                  <a:srgbClr val="FFFF00"/>
                </a:solidFill>
                <a:latin typeface="Century" panose="02040604050505020304" pitchFamily="18" charset="0"/>
              </a:rPr>
              <a:t> Виктория, </a:t>
            </a:r>
            <a:r>
              <a:rPr lang="ru-RU" sz="2000" dirty="0" err="1">
                <a:solidFill>
                  <a:srgbClr val="FFFF00"/>
                </a:solidFill>
                <a:latin typeface="Century" panose="02040604050505020304" pitchFamily="18" charset="0"/>
              </a:rPr>
              <a:t>Щебелева</a:t>
            </a:r>
            <a:r>
              <a:rPr lang="ru-RU" sz="2000" dirty="0">
                <a:solidFill>
                  <a:srgbClr val="FFFF00"/>
                </a:solidFill>
                <a:latin typeface="Century" panose="02040604050505020304" pitchFamily="18" charset="0"/>
              </a:rPr>
              <a:t> Полина, Якубов Марат</a:t>
            </a:r>
          </a:p>
          <a:p>
            <a:r>
              <a:rPr lang="ru-RU" sz="2000" dirty="0">
                <a:solidFill>
                  <a:srgbClr val="FFFF00"/>
                </a:solidFill>
                <a:latin typeface="Century" panose="02040604050505020304" pitchFamily="18" charset="0"/>
              </a:rPr>
              <a:t>Руководители</a:t>
            </a:r>
          </a:p>
          <a:p>
            <a:r>
              <a:rPr lang="ru-RU" sz="2000" dirty="0" err="1">
                <a:solidFill>
                  <a:srgbClr val="FFFF00"/>
                </a:solidFill>
                <a:latin typeface="Century" panose="02040604050505020304" pitchFamily="18" charset="0"/>
              </a:rPr>
              <a:t>Тепикина</a:t>
            </a:r>
            <a:r>
              <a:rPr lang="ru-RU" sz="2000" dirty="0">
                <a:solidFill>
                  <a:srgbClr val="FFFF00"/>
                </a:solidFill>
                <a:latin typeface="Century" panose="02040604050505020304" pitchFamily="18" charset="0"/>
              </a:rPr>
              <a:t> Любовь Владимировна, учитель начальных классов</a:t>
            </a:r>
          </a:p>
          <a:p>
            <a:r>
              <a:rPr lang="ru-RU" sz="2000" dirty="0">
                <a:solidFill>
                  <a:srgbClr val="FFFF00"/>
                </a:solidFill>
                <a:latin typeface="Century" panose="02040604050505020304" pitchFamily="18" charset="0"/>
              </a:rPr>
              <a:t>Панкратьева Анна Андреевна, учитель английского языка</a:t>
            </a:r>
          </a:p>
          <a:p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F77B4-C95B-E3EC-1479-E0D9DECFD9FF}"/>
              </a:ext>
            </a:extLst>
          </p:cNvPr>
          <p:cNvSpPr txBox="1"/>
          <p:nvPr/>
        </p:nvSpPr>
        <p:spPr>
          <a:xfrm>
            <a:off x="7688132" y="136614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Направление «</a:t>
            </a:r>
            <a:r>
              <a:rPr lang="ru-RU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Квестория</a:t>
            </a:r>
            <a:r>
              <a:rPr lang="ru-RU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D3A309-1D1C-7B81-71BB-B0FFF88904E7}"/>
              </a:ext>
            </a:extLst>
          </p:cNvPr>
          <p:cNvSpPr txBox="1"/>
          <p:nvPr/>
        </p:nvSpPr>
        <p:spPr>
          <a:xfrm>
            <a:off x="982358" y="165816"/>
            <a:ext cx="10426669" cy="923330"/>
          </a:xfrm>
          <a:prstGeom prst="rect">
            <a:avLst/>
          </a:prstGeom>
          <a:solidFill>
            <a:srgbClr val="4FC6BC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  <a:effectLst/>
                <a:latin typeface="Century" panose="02040604050505020304" pitchFamily="18" charset="0"/>
              </a:rPr>
              <a:t>Городская конференция «</a:t>
            </a:r>
            <a:r>
              <a:rPr lang="ru-RU" dirty="0" err="1">
                <a:solidFill>
                  <a:srgbClr val="FFFF00"/>
                </a:solidFill>
                <a:effectLst/>
                <a:latin typeface="Century" panose="02040604050505020304" pitchFamily="18" charset="0"/>
              </a:rPr>
              <a:t>Инфостория</a:t>
            </a:r>
            <a:r>
              <a:rPr lang="ru-RU" dirty="0">
                <a:solidFill>
                  <a:srgbClr val="FFFF00"/>
                </a:solidFill>
                <a:effectLst/>
                <a:latin typeface="Century" panose="02040604050505020304" pitchFamily="18" charset="0"/>
              </a:rPr>
              <a:t>» для обучающихся</a:t>
            </a:r>
            <a:br>
              <a:rPr lang="ru-RU" dirty="0">
                <a:solidFill>
                  <a:srgbClr val="FFFF00"/>
                </a:solidFill>
                <a:latin typeface="Century" panose="02040604050505020304" pitchFamily="18" charset="0"/>
              </a:rPr>
            </a:br>
            <a:r>
              <a:rPr lang="ru-RU" dirty="0">
                <a:solidFill>
                  <a:srgbClr val="FFFF00"/>
                </a:solidFill>
                <a:effectLst/>
                <a:latin typeface="Century" panose="02040604050505020304" pitchFamily="18" charset="0"/>
              </a:rPr>
              <a:t>1-4 классов муниципальных общеобразовательных организаций города</a:t>
            </a:r>
            <a:br>
              <a:rPr lang="ru-RU" dirty="0">
                <a:solidFill>
                  <a:srgbClr val="FFFF00"/>
                </a:solidFill>
                <a:latin typeface="Century" panose="02040604050505020304" pitchFamily="18" charset="0"/>
              </a:rPr>
            </a:br>
            <a:r>
              <a:rPr lang="ru-RU" dirty="0">
                <a:solidFill>
                  <a:srgbClr val="FFFF00"/>
                </a:solidFill>
                <a:effectLst/>
                <a:latin typeface="Century" panose="02040604050505020304" pitchFamily="18" charset="0"/>
              </a:rPr>
              <a:t>Екатеринбурга в 2022/2023 учебном году</a:t>
            </a:r>
            <a:endParaRPr lang="ru-RU" dirty="0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17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4F923-C8B1-601B-F946-D6602C68F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06" y="134844"/>
            <a:ext cx="11346918" cy="1325563"/>
          </a:xfrm>
          <a:solidFill>
            <a:srgbClr val="4FC6BC"/>
          </a:solidFill>
          <a:effectLst>
            <a:softEdge rad="127000"/>
          </a:effectLst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  <a:latin typeface="Century" panose="02040604050505020304" pitchFamily="18" charset="0"/>
              </a:rPr>
              <a:t>Записываем экскурсионный маршрут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2D41CB-0ED6-BB67-278E-040E088797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6962" y="1548284"/>
            <a:ext cx="2126426" cy="24511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A48C8E-0A8B-519A-0A3D-2C4F1BA530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54" y="3925624"/>
            <a:ext cx="3163253" cy="26259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812A00-86F2-2AF2-4E4E-5303A1C274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670" y="1525459"/>
            <a:ext cx="2171493" cy="23793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B34E45-3527-5750-9BDE-C57619131FF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3555" y="3850338"/>
            <a:ext cx="3163253" cy="270125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A3405B8-04D5-4EE1-4D3B-D7E829803CC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5" y="3850337"/>
            <a:ext cx="3163253" cy="27012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DC5A0CD-468B-3947-09CD-0736CB21001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4848" y="3850339"/>
            <a:ext cx="2985250" cy="270125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9FCAC1D-389D-491F-7A07-DA81FC4ABC42}"/>
              </a:ext>
            </a:extLst>
          </p:cNvPr>
          <p:cNvSpPr txBox="1"/>
          <p:nvPr/>
        </p:nvSpPr>
        <p:spPr>
          <a:xfrm>
            <a:off x="2365695" y="1789434"/>
            <a:ext cx="753331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«Сказы </a:t>
            </a:r>
          </a:p>
          <a:p>
            <a:pPr algn="ctr"/>
            <a:r>
              <a:rPr lang="ru-RU" sz="4400" b="1" dirty="0">
                <a:solidFill>
                  <a:srgbClr val="FFFF0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Уральском камне»</a:t>
            </a:r>
            <a:endParaRPr lang="ru-RU" sz="4400" dirty="0"/>
          </a:p>
        </p:txBody>
      </p:sp>
      <p:pic>
        <p:nvPicPr>
          <p:cNvPr id="19" name="Рисунок 18" descr="Первый историк империи Петровой. 335 лет назад родился ...">
            <a:extLst>
              <a:ext uri="{FF2B5EF4-FFF2-40B4-BE49-F238E27FC236}">
                <a16:creationId xmlns:a16="http://schemas.microsoft.com/office/drawing/2014/main" id="{7F89F084-B365-F21A-EFF4-83D4B2C9811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0838" y="1450864"/>
            <a:ext cx="1696248" cy="1131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BFF0EEE-84DF-4AE4-1827-808A7D96EB3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4969" y="1280553"/>
            <a:ext cx="1310783" cy="1588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44CAE44-025D-EC60-65DE-71281979C1E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1292" y="5611767"/>
            <a:ext cx="1817453" cy="13040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Краткая биография: Павел Петрович Бажов">
            <a:extLst>
              <a:ext uri="{FF2B5EF4-FFF2-40B4-BE49-F238E27FC236}">
                <a16:creationId xmlns:a16="http://schemas.microsoft.com/office/drawing/2014/main" id="{7EC687D8-6B69-2583-2582-98C69590B29C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010" y="3969451"/>
            <a:ext cx="1181820" cy="11818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Мемориальный дом-музей П.П. Бажова">
            <a:extLst>
              <a:ext uri="{FF2B5EF4-FFF2-40B4-BE49-F238E27FC236}">
                <a16:creationId xmlns:a16="http://schemas.microsoft.com/office/drawing/2014/main" id="{5B761FF1-5579-B4BB-DFAC-65B0D317B48B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6247" y="5748624"/>
            <a:ext cx="1420887" cy="944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Исторический сквер, или просто Плотинка - Исторический сквер, или Плотинка  — сердце города. Что за механизмы и камни выставлены здесь под открытым  небом?">
            <a:extLst>
              <a:ext uri="{FF2B5EF4-FFF2-40B4-BE49-F238E27FC236}">
                <a16:creationId xmlns:a16="http://schemas.microsoft.com/office/drawing/2014/main" id="{D89A4BC2-B65A-8D5F-9307-3B25B0BA713F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706" y="3681048"/>
            <a:ext cx="1660798" cy="11730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71B7346-43D9-17BE-142D-C170B4F00A43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1055" y="3965361"/>
            <a:ext cx="1333023" cy="888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CE1108E-2F6E-E61C-97F1-4B9730990755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627" y="3850337"/>
            <a:ext cx="1527204" cy="11470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9DDBE52-8262-DE1B-E964-705379B2CDB7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979" y="5227848"/>
            <a:ext cx="1222614" cy="1630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32762CF-7A48-325C-0796-9C891C0E7C0E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534" y="3021086"/>
            <a:ext cx="1740065" cy="1143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C01237D-B562-8FA4-DF0E-853CFF30CD1B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4730" y="5445457"/>
            <a:ext cx="1131077" cy="1412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8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73C59-2BE7-5216-431B-336EEBD63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01" y="104302"/>
            <a:ext cx="10515600" cy="1325563"/>
          </a:xfrm>
          <a:solidFill>
            <a:srgbClr val="4FC6BC"/>
          </a:solidFill>
          <a:effectLst>
            <a:softEdge rad="127000"/>
          </a:effectLst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  <a:latin typeface="Century" panose="02040604050505020304" pitchFamily="18" charset="0"/>
              </a:rPr>
              <a:t>Предлагаем посетить загородные экскурсии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CBF209-BF75-CD8A-FECE-2754074B3014}"/>
              </a:ext>
            </a:extLst>
          </p:cNvPr>
          <p:cNvSpPr txBox="1"/>
          <p:nvPr/>
        </p:nvSpPr>
        <p:spPr>
          <a:xfrm>
            <a:off x="494071" y="1515970"/>
            <a:ext cx="2148281" cy="369332"/>
          </a:xfrm>
          <a:prstGeom prst="rect">
            <a:avLst/>
          </a:prstGeom>
          <a:solidFill>
            <a:srgbClr val="4FC6BC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Century" panose="02040604050505020304" pitchFamily="18" charset="0"/>
              </a:rPr>
              <a:t>Город Сысерть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C4CA91-FFAC-960F-F4DF-CE62945B3A96}"/>
              </a:ext>
            </a:extLst>
          </p:cNvPr>
          <p:cNvSpPr txBox="1"/>
          <p:nvPr/>
        </p:nvSpPr>
        <p:spPr>
          <a:xfrm>
            <a:off x="5779434" y="1515970"/>
            <a:ext cx="2148281" cy="369332"/>
          </a:xfrm>
          <a:prstGeom prst="rect">
            <a:avLst/>
          </a:prstGeom>
          <a:solidFill>
            <a:srgbClr val="4FC6B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Century" panose="02040604050505020304" pitchFamily="18" charset="0"/>
              </a:rPr>
              <a:t>Город </a:t>
            </a:r>
            <a:r>
              <a:rPr lang="ru-RU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Березовск</a:t>
            </a:r>
            <a:endParaRPr lang="ru-RU" b="1" dirty="0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C4150D-297E-41F7-1FE4-A5D512F52B8D}"/>
              </a:ext>
            </a:extLst>
          </p:cNvPr>
          <p:cNvSpPr txBox="1"/>
          <p:nvPr/>
        </p:nvSpPr>
        <p:spPr>
          <a:xfrm>
            <a:off x="9466927" y="1515970"/>
            <a:ext cx="2148281" cy="369332"/>
          </a:xfrm>
          <a:prstGeom prst="rect">
            <a:avLst/>
          </a:prstGeom>
          <a:solidFill>
            <a:srgbClr val="4FC6B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Century" panose="02040604050505020304" pitchFamily="18" charset="0"/>
              </a:rPr>
              <a:t>Город Полевской</a:t>
            </a:r>
          </a:p>
        </p:txBody>
      </p:sp>
      <p:pic>
        <p:nvPicPr>
          <p:cNvPr id="26" name="Рисунок 25" descr="Достопримечательности города Сысерть (Свердловская область) - Городские  достопримечательности">
            <a:extLst>
              <a:ext uri="{FF2B5EF4-FFF2-40B4-BE49-F238E27FC236}">
                <a16:creationId xmlns:a16="http://schemas.microsoft.com/office/drawing/2014/main" id="{8DF65D21-DE0D-A71C-33E3-395C086D59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818" y="1919445"/>
            <a:ext cx="1852534" cy="118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22178B8-F2F0-1211-27F3-81AE712491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154" y="1910930"/>
            <a:ext cx="1774953" cy="117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Лев Брусницын">
            <a:extLst>
              <a:ext uri="{FF2B5EF4-FFF2-40B4-BE49-F238E27FC236}">
                <a16:creationId xmlns:a16="http://schemas.microsoft.com/office/drawing/2014/main" id="{67E831E8-C562-2A6C-E691-89DA9B13B0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8996" y="1910930"/>
            <a:ext cx="1743146" cy="216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C3C8F92-E0C9-1462-21E6-A8FB2E37EF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812" y="4099864"/>
            <a:ext cx="2280903" cy="149880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8A3DD72-4253-4E88-E874-C95BE696B4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638" y="3400834"/>
            <a:ext cx="3338215" cy="1941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C41466F-30F6-304F-9985-31876624215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405" y="3342123"/>
            <a:ext cx="2243438" cy="149637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44AA845-B9A3-3C27-EFAC-906A62FACB6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392" y="2052215"/>
            <a:ext cx="1426482" cy="158051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7488E2A-098C-1C40-1755-F4F420D8DE2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076" y="4975115"/>
            <a:ext cx="2459982" cy="156703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FFFF5CD-3CE2-2E94-25CB-89673637DE8E}"/>
              </a:ext>
            </a:extLst>
          </p:cNvPr>
          <p:cNvSpPr txBox="1"/>
          <p:nvPr/>
        </p:nvSpPr>
        <p:spPr>
          <a:xfrm>
            <a:off x="1887876" y="5830368"/>
            <a:ext cx="2466362" cy="923330"/>
          </a:xfrm>
          <a:prstGeom prst="rect">
            <a:avLst/>
          </a:prstGeom>
          <a:solidFill>
            <a:srgbClr val="4FC6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  <a:latin typeface="Century" panose="02040604050505020304" pitchFamily="18" charset="0"/>
              </a:rPr>
              <a:t>«</a:t>
            </a:r>
            <a:r>
              <a:rPr lang="ru-RU" dirty="0" err="1">
                <a:solidFill>
                  <a:srgbClr val="FFFF00"/>
                </a:solidFill>
                <a:latin typeface="Century" panose="02040604050505020304" pitchFamily="18" charset="0"/>
              </a:rPr>
              <a:t>Бажовский</a:t>
            </a:r>
            <a:r>
              <a:rPr lang="ru-RU" dirty="0">
                <a:solidFill>
                  <a:srgbClr val="FFFF00"/>
                </a:solidFill>
                <a:latin typeface="Century" panose="02040604050505020304" pitchFamily="18" charset="0"/>
              </a:rPr>
              <a:t> парк» </a:t>
            </a:r>
          </a:p>
          <a:p>
            <a:pPr algn="ctr"/>
            <a:r>
              <a:rPr lang="ru-RU" dirty="0">
                <a:solidFill>
                  <a:srgbClr val="FFFF00"/>
                </a:solidFill>
                <a:latin typeface="Century" panose="02040604050505020304" pitchFamily="18" charset="0"/>
              </a:rPr>
              <a:t>и </a:t>
            </a:r>
          </a:p>
          <a:p>
            <a:pPr algn="ctr"/>
            <a:r>
              <a:rPr lang="ru-RU" dirty="0">
                <a:solidFill>
                  <a:srgbClr val="FFFF00"/>
                </a:solidFill>
                <a:latin typeface="Century" panose="02040604050505020304" pitchFamily="18" charset="0"/>
              </a:rPr>
              <a:t>Тальков камень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3675852-B96C-2282-44FF-697973328FD6}"/>
              </a:ext>
            </a:extLst>
          </p:cNvPr>
          <p:cNvSpPr txBox="1"/>
          <p:nvPr/>
        </p:nvSpPr>
        <p:spPr>
          <a:xfrm>
            <a:off x="789778" y="3128338"/>
            <a:ext cx="2673664" cy="369332"/>
          </a:xfrm>
          <a:prstGeom prst="rect">
            <a:avLst/>
          </a:prstGeom>
          <a:solidFill>
            <a:srgbClr val="4FC6BC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FFFF00"/>
                </a:solidFill>
                <a:latin typeface="Century" panose="02040604050505020304" pitchFamily="18" charset="0"/>
              </a:rPr>
              <a:t>Усадьба П.П. Бажова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AC46D2-3896-17F8-9CDE-6424845C537B}"/>
              </a:ext>
            </a:extLst>
          </p:cNvPr>
          <p:cNvSpPr txBox="1"/>
          <p:nvPr/>
        </p:nvSpPr>
        <p:spPr>
          <a:xfrm>
            <a:off x="2067910" y="4901187"/>
            <a:ext cx="2424720" cy="646331"/>
          </a:xfrm>
          <a:prstGeom prst="rect">
            <a:avLst/>
          </a:prstGeom>
          <a:solidFill>
            <a:srgbClr val="4FC6BC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sz="1800" dirty="0" err="1">
                <a:solidFill>
                  <a:srgbClr val="FFFF00"/>
                </a:solidFill>
                <a:latin typeface="Century" panose="02040604050505020304" pitchFamily="18" charset="0"/>
              </a:rPr>
              <a:t>Железодеятельный</a:t>
            </a:r>
            <a:r>
              <a:rPr lang="ru-RU" sz="1800" dirty="0">
                <a:solidFill>
                  <a:srgbClr val="FFFF00"/>
                </a:solidFill>
                <a:latin typeface="Century" panose="02040604050505020304" pitchFamily="18" charset="0"/>
              </a:rPr>
              <a:t> завод Турчанинова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E88E78B-02C2-1A00-19F9-246ED2038B19}"/>
              </a:ext>
            </a:extLst>
          </p:cNvPr>
          <p:cNvSpPr txBox="1"/>
          <p:nvPr/>
        </p:nvSpPr>
        <p:spPr>
          <a:xfrm>
            <a:off x="4588778" y="5624293"/>
            <a:ext cx="4253218" cy="954107"/>
          </a:xfrm>
          <a:prstGeom prst="rect">
            <a:avLst/>
          </a:prstGeom>
          <a:solidFill>
            <a:srgbClr val="4FC6BC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FFFF0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Березовский обязан своим возникновением золоту. Здесь расположен самый </a:t>
            </a:r>
            <a:r>
              <a:rPr lang="ru-RU" sz="1400" dirty="0" err="1">
                <a:solidFill>
                  <a:srgbClr val="FFFF0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долгодействующий</a:t>
            </a:r>
            <a:r>
              <a:rPr lang="ru-RU" sz="1400" dirty="0">
                <a:solidFill>
                  <a:srgbClr val="FFFF0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золотой рудник в мире.</a:t>
            </a:r>
            <a:endParaRPr lang="ru-RU" sz="1400" dirty="0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A1F14B5-0E3D-5C5E-B812-A1533155353F}"/>
              </a:ext>
            </a:extLst>
          </p:cNvPr>
          <p:cNvSpPr txBox="1"/>
          <p:nvPr/>
        </p:nvSpPr>
        <p:spPr>
          <a:xfrm>
            <a:off x="8763192" y="4552867"/>
            <a:ext cx="2043932" cy="461665"/>
          </a:xfrm>
          <a:prstGeom prst="rect">
            <a:avLst/>
          </a:prstGeom>
          <a:solidFill>
            <a:srgbClr val="4FC6BC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Century" panose="02040604050505020304" pitchFamily="18" charset="0"/>
              </a:rPr>
              <a:t>Азов- гора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AB59083-3AF1-9951-B337-C4229BE179B7}"/>
              </a:ext>
            </a:extLst>
          </p:cNvPr>
          <p:cNvSpPr txBox="1"/>
          <p:nvPr/>
        </p:nvSpPr>
        <p:spPr>
          <a:xfrm>
            <a:off x="8984307" y="6253755"/>
            <a:ext cx="2944536" cy="461665"/>
          </a:xfrm>
          <a:prstGeom prst="rect">
            <a:avLst/>
          </a:prstGeom>
          <a:solidFill>
            <a:srgbClr val="4FC6BC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Century" panose="02040604050505020304" pitchFamily="18" charset="0"/>
              </a:rPr>
              <a:t>Гора Думная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B297722-CBBD-6C12-2AC3-0E5FF24130A5}"/>
              </a:ext>
            </a:extLst>
          </p:cNvPr>
          <p:cNvSpPr txBox="1"/>
          <p:nvPr/>
        </p:nvSpPr>
        <p:spPr>
          <a:xfrm>
            <a:off x="9862365" y="2205008"/>
            <a:ext cx="2243438" cy="923330"/>
          </a:xfrm>
          <a:prstGeom prst="rect">
            <a:avLst/>
          </a:prstGeom>
          <a:solidFill>
            <a:srgbClr val="4FC6BC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  <a:latin typeface="Century" panose="02040604050505020304" pitchFamily="18" charset="0"/>
              </a:rPr>
              <a:t>музей </a:t>
            </a:r>
          </a:p>
          <a:p>
            <a:pPr algn="ctr"/>
            <a:r>
              <a:rPr lang="ru-RU" dirty="0">
                <a:solidFill>
                  <a:srgbClr val="FFFF00"/>
                </a:solidFill>
                <a:latin typeface="Century" panose="02040604050505020304" pitchFamily="18" charset="0"/>
              </a:rPr>
              <a:t>"Северская домна" </a:t>
            </a:r>
          </a:p>
          <a:p>
            <a:pPr algn="ctr"/>
            <a:r>
              <a:rPr lang="ru-RU" dirty="0">
                <a:solidFill>
                  <a:srgbClr val="FFFF00"/>
                </a:solidFill>
                <a:latin typeface="Century" panose="02040604050505020304" pitchFamily="18" charset="0"/>
              </a:rPr>
              <a:t>г. Полевской 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DBA71AE-3231-38E6-7DE9-B91A0338CD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38" y="5274767"/>
            <a:ext cx="1923346" cy="144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25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7749541-443C-B546-6674-F3551F9B6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99" y="978269"/>
            <a:ext cx="10515600" cy="1325563"/>
          </a:xfrm>
          <a:solidFill>
            <a:srgbClr val="4FC6BC"/>
          </a:solidFill>
          <a:effectLst>
            <a:softEdge rad="317500"/>
          </a:effectLst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Экскурсионный маршрут </a:t>
            </a:r>
            <a:br>
              <a:rPr lang="ru-RU" sz="5400" b="1" dirty="0">
                <a:solidFill>
                  <a:srgbClr val="FFFF0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FFFF0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«Сказы об Уральском камне»</a:t>
            </a:r>
            <a:endParaRPr lang="ru-RU" sz="5400" b="1" dirty="0">
              <a:solidFill>
                <a:srgbClr val="FFFF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3BC51C-73F8-3E1E-55EC-8D19748C93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2906" y="2577918"/>
            <a:ext cx="5033395" cy="380149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830282-B324-DDF8-1509-13AA6AB71AC1}"/>
              </a:ext>
            </a:extLst>
          </p:cNvPr>
          <p:cNvSpPr txBox="1"/>
          <p:nvPr/>
        </p:nvSpPr>
        <p:spPr>
          <a:xfrm>
            <a:off x="6704901" y="3429000"/>
            <a:ext cx="4964185" cy="369332"/>
          </a:xfrm>
          <a:prstGeom prst="rect">
            <a:avLst/>
          </a:prstGeom>
          <a:solidFill>
            <a:srgbClr val="4FC6BC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Liberation Serif"/>
                <a:hlinkClick r:id="rId3"/>
              </a:rPr>
              <a:t>https://школа75.екатеринбург.рф/?section_id=606</a:t>
            </a:r>
            <a:endParaRPr lang="ru-RU" sz="1800" dirty="0">
              <a:solidFill>
                <a:srgbClr val="000000"/>
              </a:solidFill>
              <a:effectLst/>
              <a:latin typeface="Liberation Serif"/>
              <a:ea typeface="Calibri" panose="020F0502020204030204" pitchFamily="34" charset="0"/>
              <a:cs typeface="Liberation Serif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978C40-131B-F52D-E927-15A7CB8D3336}"/>
              </a:ext>
            </a:extLst>
          </p:cNvPr>
          <p:cNvSpPr txBox="1"/>
          <p:nvPr/>
        </p:nvSpPr>
        <p:spPr>
          <a:xfrm>
            <a:off x="7482980" y="2936147"/>
            <a:ext cx="3565321" cy="369332"/>
          </a:xfrm>
          <a:prstGeom prst="rect">
            <a:avLst/>
          </a:prstGeom>
          <a:solidFill>
            <a:srgbClr val="4FC6B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Century" panose="02040604050505020304" pitchFamily="18" charset="0"/>
              </a:rPr>
              <a:t>Ссылка на паспорт проекта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0286DB-8B38-0829-BFA2-B3A4C9EDD92E}"/>
              </a:ext>
            </a:extLst>
          </p:cNvPr>
          <p:cNvSpPr txBox="1"/>
          <p:nvPr/>
        </p:nvSpPr>
        <p:spPr>
          <a:xfrm>
            <a:off x="7482980" y="4017273"/>
            <a:ext cx="3565321" cy="646331"/>
          </a:xfrm>
          <a:prstGeom prst="rect">
            <a:avLst/>
          </a:prstGeom>
          <a:solidFill>
            <a:srgbClr val="4FC6B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  <a:latin typeface="Century" panose="02040604050505020304" pitchFamily="18" charset="0"/>
              </a:rPr>
              <a:t>Ссылка на размещенный продукт в сети Интернет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BFB182-533C-42F5-59F4-B6928F799F40}"/>
              </a:ext>
            </a:extLst>
          </p:cNvPr>
          <p:cNvSpPr txBox="1"/>
          <p:nvPr/>
        </p:nvSpPr>
        <p:spPr>
          <a:xfrm>
            <a:off x="6732165" y="4663604"/>
            <a:ext cx="4936921" cy="369332"/>
          </a:xfrm>
          <a:prstGeom prst="rect">
            <a:avLst/>
          </a:prstGeom>
          <a:solidFill>
            <a:srgbClr val="4FC6BC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Liberation Serif"/>
                <a:hlinkClick r:id="rId3"/>
              </a:rPr>
              <a:t>https://школа75.екатеринбург.рф/?section_id=606</a:t>
            </a:r>
            <a:endParaRPr lang="ru-RU" sz="1800" dirty="0">
              <a:solidFill>
                <a:srgbClr val="000000"/>
              </a:solidFill>
              <a:effectLst/>
              <a:latin typeface="Liberation Serif"/>
              <a:ea typeface="Calibri" panose="020F0502020204030204" pitchFamily="34" charset="0"/>
              <a:cs typeface="Liberation Serif"/>
            </a:endParaRPr>
          </a:p>
        </p:txBody>
      </p:sp>
    </p:spTree>
    <p:extLst>
      <p:ext uri="{BB962C8B-B14F-4D97-AF65-F5344CB8AC3E}">
        <p14:creationId xmlns:p14="http://schemas.microsoft.com/office/powerpoint/2010/main" val="342005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FFFFC-B376-4745-1BB1-BB97B702C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713" y="131868"/>
            <a:ext cx="4927833" cy="1325563"/>
          </a:xfrm>
          <a:solidFill>
            <a:srgbClr val="4FC6BC"/>
          </a:solidFill>
          <a:effectLst>
            <a:softEdge rad="127000"/>
          </a:effectLst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Century" panose="02040604050505020304" pitchFamily="18" charset="0"/>
              </a:rPr>
              <a:t>Задачи проекта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3FD6387-7659-7FDD-9A71-42E0531F0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034826"/>
              </p:ext>
            </p:extLst>
          </p:nvPr>
        </p:nvGraphicFramePr>
        <p:xfrm>
          <a:off x="531826" y="1457431"/>
          <a:ext cx="11195983" cy="3763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95983">
                  <a:extLst>
                    <a:ext uri="{9D8B030D-6E8A-4147-A177-3AD203B41FA5}">
                      <a16:colId xmlns:a16="http://schemas.microsoft.com/office/drawing/2014/main" val="4162062804"/>
                    </a:ext>
                  </a:extLst>
                </a:gridCol>
              </a:tblGrid>
              <a:tr h="1568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99390" algn="l"/>
                        </a:tabLs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  <a:latin typeface="Century" panose="02040604050505020304" pitchFamily="18" charset="0"/>
                        </a:rPr>
                        <a:t>Создать команду из обучающихся 4 класса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99390" algn="l"/>
                        </a:tabLs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  <a:latin typeface="Century" panose="02040604050505020304" pitchFamily="18" charset="0"/>
                        </a:rPr>
                        <a:t>Определить тему проекта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99390" algn="l"/>
                        </a:tabLs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  <a:latin typeface="Century" panose="02040604050505020304" pitchFamily="18" charset="0"/>
                        </a:rPr>
                        <a:t>Распределить обязанности среди всех участников команды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99390" algn="l"/>
                        </a:tabLs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  <a:latin typeface="Century" panose="02040604050505020304" pitchFamily="18" charset="0"/>
                        </a:rPr>
                        <a:t>Познакомиться с творчеством Уральского писателя </a:t>
                      </a:r>
                      <a:r>
                        <a:rPr lang="ru-RU" sz="1600" dirty="0" err="1">
                          <a:solidFill>
                            <a:srgbClr val="FFFF00"/>
                          </a:solidFill>
                          <a:effectLst/>
                          <a:latin typeface="Century" panose="02040604050505020304" pitchFamily="18" charset="0"/>
                        </a:rPr>
                        <a:t>П.П.Бажова</a:t>
                      </a: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  <a:latin typeface="Century" panose="02040604050505020304" pitchFamily="18" charset="0"/>
                        </a:rPr>
                        <a:t>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99390" algn="l"/>
                        </a:tabLs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  <a:latin typeface="Century" panose="02040604050505020304" pitchFamily="18" charset="0"/>
                        </a:rPr>
                        <a:t>Продумать какие места для посещения в рамках данного экскурсионного проекта;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99390" algn="l"/>
                        </a:tabLs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  <a:latin typeface="Century" panose="02040604050505020304" pitchFamily="18" charset="0"/>
                        </a:rPr>
                        <a:t>Изучить историю Екатеринбурга его основные достопримечательности связанными с созданием первых заводов и появлением каменных дел мастеров;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99390" algn="l"/>
                        </a:tabLs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  <a:latin typeface="Century" panose="02040604050505020304" pitchFamily="18" charset="0"/>
                        </a:rPr>
                        <a:t>Посмотреть на работы уральских мастеров;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99390" algn="l"/>
                        </a:tabLs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  <a:latin typeface="Century" panose="02040604050505020304" pitchFamily="18" charset="0"/>
                        </a:rPr>
                        <a:t>Побывать на спектакле, уникального камерного театра, по сказам </a:t>
                      </a:r>
                      <a:r>
                        <a:rPr lang="ru-RU" sz="1600" dirty="0" err="1">
                          <a:solidFill>
                            <a:srgbClr val="FFFF00"/>
                          </a:solidFill>
                          <a:effectLst/>
                          <a:latin typeface="Century" panose="02040604050505020304" pitchFamily="18" charset="0"/>
                        </a:rPr>
                        <a:t>П.П.Бажова</a:t>
                      </a: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  <a:latin typeface="Century" panose="02040604050505020304" pitchFamily="18" charset="0"/>
                        </a:rPr>
                        <a:t>;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99390" algn="l"/>
                        </a:tabLs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  <a:latin typeface="Century" panose="02040604050505020304" pitchFamily="18" charset="0"/>
                        </a:rPr>
                        <a:t>Составить маршрут для использования его другими обучающимися младших классов;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99390" algn="l"/>
                        </a:tabLs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  <a:latin typeface="Century" panose="02040604050505020304" pitchFamily="18" charset="0"/>
                        </a:rPr>
                        <a:t>Провести экскурсию для одноклассников по выбранным экскурсионным точкам.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FC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240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53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4EB74-966D-6F7E-9547-6C6562E3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019" y="-16520"/>
            <a:ext cx="8734425" cy="1325563"/>
          </a:xfrm>
          <a:solidFill>
            <a:srgbClr val="4FC6BC"/>
          </a:solidFill>
          <a:effectLst>
            <a:softEdge rad="317500"/>
          </a:effectLst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latin typeface="Century" panose="02040604050505020304" pitchFamily="18" charset="0"/>
              </a:rPr>
              <a:t>Распределение ролей в группе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B2B99C3-BF2D-ED33-3267-AA65DD36C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36" y="1156323"/>
            <a:ext cx="3481089" cy="201235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C123C7-FF66-FD6A-3633-B9972E1E3F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4280" y="1371926"/>
            <a:ext cx="6966061" cy="516409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5E6841-FC9C-7A62-DE10-2A283A5DA562}"/>
              </a:ext>
            </a:extLst>
          </p:cNvPr>
          <p:cNvSpPr txBox="1"/>
          <p:nvPr/>
        </p:nvSpPr>
        <p:spPr>
          <a:xfrm>
            <a:off x="3587149" y="1530945"/>
            <a:ext cx="2314707" cy="461665"/>
          </a:xfrm>
          <a:prstGeom prst="rect">
            <a:avLst/>
          </a:prstGeom>
          <a:solidFill>
            <a:srgbClr val="4FC6BC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Катя -мотиватор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5AB0C6-CFE8-2E36-C747-AE294B37EE9B}"/>
              </a:ext>
            </a:extLst>
          </p:cNvPr>
          <p:cNvSpPr txBox="1"/>
          <p:nvPr/>
        </p:nvSpPr>
        <p:spPr>
          <a:xfrm>
            <a:off x="5232300" y="5950055"/>
            <a:ext cx="3563364" cy="461665"/>
          </a:xfrm>
          <a:prstGeom prst="rect">
            <a:avLst/>
          </a:prstGeom>
          <a:solidFill>
            <a:srgbClr val="4FC6BC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Ирина - координатор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04DD66-9AC1-B6FA-FA1D-BD1E9F49BC00}"/>
              </a:ext>
            </a:extLst>
          </p:cNvPr>
          <p:cNvSpPr txBox="1"/>
          <p:nvPr/>
        </p:nvSpPr>
        <p:spPr>
          <a:xfrm>
            <a:off x="353627" y="3324366"/>
            <a:ext cx="3142420" cy="461665"/>
          </a:xfrm>
          <a:prstGeom prst="rect">
            <a:avLst/>
          </a:prstGeom>
          <a:solidFill>
            <a:srgbClr val="4FC6BC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Семён -душа команды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28DF13-6891-E52E-3167-81921AA4A17C}"/>
              </a:ext>
            </a:extLst>
          </p:cNvPr>
          <p:cNvSpPr txBox="1"/>
          <p:nvPr/>
        </p:nvSpPr>
        <p:spPr>
          <a:xfrm>
            <a:off x="7821505" y="5437677"/>
            <a:ext cx="3045438" cy="461665"/>
          </a:xfrm>
          <a:prstGeom prst="rect">
            <a:avLst/>
          </a:prstGeom>
          <a:solidFill>
            <a:srgbClr val="4FC6BC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Полина - специалист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3B10B5-A9A2-5F54-B72B-54A001BEADFC}"/>
              </a:ext>
            </a:extLst>
          </p:cNvPr>
          <p:cNvSpPr txBox="1"/>
          <p:nvPr/>
        </p:nvSpPr>
        <p:spPr>
          <a:xfrm>
            <a:off x="871906" y="4254892"/>
            <a:ext cx="3347980" cy="461665"/>
          </a:xfrm>
          <a:prstGeom prst="rect">
            <a:avLst/>
          </a:prstGeom>
          <a:solidFill>
            <a:srgbClr val="4FC6BC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Вика - аналитик-стратег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B4E96B-ADA4-AE8B-A87C-5BA9624D3509}"/>
              </a:ext>
            </a:extLst>
          </p:cNvPr>
          <p:cNvSpPr txBox="1"/>
          <p:nvPr/>
        </p:nvSpPr>
        <p:spPr>
          <a:xfrm>
            <a:off x="10322552" y="1833334"/>
            <a:ext cx="1969144" cy="400110"/>
          </a:xfrm>
          <a:prstGeom prst="rect">
            <a:avLst/>
          </a:prstGeom>
          <a:solidFill>
            <a:srgbClr val="4FC6BC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Ваня- педант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791686-5431-1211-4293-E4C9AD16D86F}"/>
              </a:ext>
            </a:extLst>
          </p:cNvPr>
          <p:cNvSpPr txBox="1"/>
          <p:nvPr/>
        </p:nvSpPr>
        <p:spPr>
          <a:xfrm>
            <a:off x="9159988" y="1315501"/>
            <a:ext cx="2920706" cy="430887"/>
          </a:xfrm>
          <a:prstGeom prst="rect">
            <a:avLst/>
          </a:prstGeom>
          <a:solidFill>
            <a:srgbClr val="4FC6BC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Максим - исполнитель</a:t>
            </a:r>
            <a:endParaRPr lang="ru-RU" sz="2200" dirty="0">
              <a:solidFill>
                <a:srgbClr val="FFFF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A8DD3A-EB95-8733-01B0-10A93714AC7A}"/>
              </a:ext>
            </a:extLst>
          </p:cNvPr>
          <p:cNvSpPr txBox="1"/>
          <p:nvPr/>
        </p:nvSpPr>
        <p:spPr>
          <a:xfrm>
            <a:off x="5088242" y="1009131"/>
            <a:ext cx="4449849" cy="461665"/>
          </a:xfrm>
          <a:prstGeom prst="rect">
            <a:avLst/>
          </a:prstGeom>
          <a:solidFill>
            <a:srgbClr val="4FC6BC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Наташа -исследователь ресурсов</a:t>
            </a:r>
            <a:endParaRPr lang="ru-RU" sz="2400" dirty="0">
              <a:solidFill>
                <a:srgbClr val="FFFF00"/>
              </a:solidFill>
            </a:endParaRP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871ECBC8-2EA7-4B5A-AE0F-5B3FEB338282}"/>
              </a:ext>
            </a:extLst>
          </p:cNvPr>
          <p:cNvCxnSpPr>
            <a:cxnSpLocks/>
          </p:cNvCxnSpPr>
          <p:nvPr/>
        </p:nvCxnSpPr>
        <p:spPr>
          <a:xfrm flipH="1">
            <a:off x="9403717" y="1955944"/>
            <a:ext cx="1115969" cy="387207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822D134A-8CEC-999D-0321-E31D8B67E5C0}"/>
              </a:ext>
            </a:extLst>
          </p:cNvPr>
          <p:cNvCxnSpPr>
            <a:cxnSpLocks/>
          </p:cNvCxnSpPr>
          <p:nvPr/>
        </p:nvCxnSpPr>
        <p:spPr>
          <a:xfrm flipV="1">
            <a:off x="3526134" y="3102150"/>
            <a:ext cx="1108213" cy="505116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AB1ACD42-C529-3BCC-01EC-F433BF195B4A}"/>
              </a:ext>
            </a:extLst>
          </p:cNvPr>
          <p:cNvCxnSpPr>
            <a:cxnSpLocks/>
          </p:cNvCxnSpPr>
          <p:nvPr/>
        </p:nvCxnSpPr>
        <p:spPr>
          <a:xfrm flipH="1">
            <a:off x="8164146" y="1510975"/>
            <a:ext cx="1082630" cy="785708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524E1FB5-630D-5E97-AFE9-E1E1B0046931}"/>
              </a:ext>
            </a:extLst>
          </p:cNvPr>
          <p:cNvCxnSpPr>
            <a:cxnSpLocks/>
          </p:cNvCxnSpPr>
          <p:nvPr/>
        </p:nvCxnSpPr>
        <p:spPr>
          <a:xfrm flipV="1">
            <a:off x="8409074" y="3756457"/>
            <a:ext cx="203000" cy="1815713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4EB62095-218C-CA7F-DF7F-3CAB1A65951A}"/>
              </a:ext>
            </a:extLst>
          </p:cNvPr>
          <p:cNvCxnSpPr>
            <a:cxnSpLocks/>
          </p:cNvCxnSpPr>
          <p:nvPr/>
        </p:nvCxnSpPr>
        <p:spPr>
          <a:xfrm>
            <a:off x="4904543" y="1931162"/>
            <a:ext cx="941547" cy="343743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FD590544-441A-8C83-1159-ED3BFB812F42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7178792" y="1470796"/>
            <a:ext cx="134375" cy="638727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56903A4-190A-D06F-F2DC-763FE085B154}"/>
              </a:ext>
            </a:extLst>
          </p:cNvPr>
          <p:cNvSpPr txBox="1"/>
          <p:nvPr/>
        </p:nvSpPr>
        <p:spPr>
          <a:xfrm>
            <a:off x="10096378" y="4343363"/>
            <a:ext cx="2078041" cy="1015663"/>
          </a:xfrm>
          <a:prstGeom prst="rect">
            <a:avLst/>
          </a:prstGeom>
          <a:solidFill>
            <a:srgbClr val="4FC6BC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Марат -исследователь ресурсов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D6489A-403A-2C99-0275-6C3D95AF460B}"/>
              </a:ext>
            </a:extLst>
          </p:cNvPr>
          <p:cNvSpPr txBox="1"/>
          <p:nvPr/>
        </p:nvSpPr>
        <p:spPr>
          <a:xfrm>
            <a:off x="2558732" y="5422979"/>
            <a:ext cx="2922412" cy="430887"/>
          </a:xfrm>
          <a:prstGeom prst="rect">
            <a:avLst/>
          </a:prstGeom>
          <a:solidFill>
            <a:srgbClr val="4FC6BC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Анисия - исполнитель</a:t>
            </a:r>
            <a:endParaRPr lang="ru-RU" sz="2200" dirty="0">
              <a:solidFill>
                <a:srgbClr val="FFFF00"/>
              </a:solidFill>
            </a:endParaRP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BA3AA81D-3948-5617-C229-47FC3ED48D87}"/>
              </a:ext>
            </a:extLst>
          </p:cNvPr>
          <p:cNvCxnSpPr>
            <a:cxnSpLocks/>
          </p:cNvCxnSpPr>
          <p:nvPr/>
        </p:nvCxnSpPr>
        <p:spPr>
          <a:xfrm flipV="1">
            <a:off x="7117733" y="4018327"/>
            <a:ext cx="364584" cy="1966501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79F830F8-DE71-1854-974C-F79522B7A9B9}"/>
              </a:ext>
            </a:extLst>
          </p:cNvPr>
          <p:cNvCxnSpPr>
            <a:cxnSpLocks/>
          </p:cNvCxnSpPr>
          <p:nvPr/>
        </p:nvCxnSpPr>
        <p:spPr>
          <a:xfrm flipV="1">
            <a:off x="5342230" y="4018327"/>
            <a:ext cx="1189271" cy="1490892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BF4FFAA6-C0DE-FB0B-D636-18C77E402176}"/>
              </a:ext>
            </a:extLst>
          </p:cNvPr>
          <p:cNvCxnSpPr>
            <a:cxnSpLocks/>
          </p:cNvCxnSpPr>
          <p:nvPr/>
        </p:nvCxnSpPr>
        <p:spPr>
          <a:xfrm flipH="1" flipV="1">
            <a:off x="10006304" y="3457449"/>
            <a:ext cx="1228074" cy="927465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D5B9358B-2FBA-B839-2F03-2F3351B5C0CD}"/>
              </a:ext>
            </a:extLst>
          </p:cNvPr>
          <p:cNvCxnSpPr>
            <a:cxnSpLocks/>
          </p:cNvCxnSpPr>
          <p:nvPr/>
        </p:nvCxnSpPr>
        <p:spPr>
          <a:xfrm flipV="1">
            <a:off x="4080240" y="3350485"/>
            <a:ext cx="1115009" cy="1034429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72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C5B29-8EC1-D466-B2E0-2AFC755E5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388" y="-165377"/>
            <a:ext cx="6611224" cy="1061003"/>
          </a:xfrm>
          <a:solidFill>
            <a:srgbClr val="4FC6BC"/>
          </a:solidFill>
          <a:effectLst>
            <a:softEdge rad="317500"/>
          </a:effectLst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Разработка маршрута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614075-893E-C963-E8BD-4C81F5B7B2E2}"/>
              </a:ext>
            </a:extLst>
          </p:cNvPr>
          <p:cNvSpPr txBox="1"/>
          <p:nvPr/>
        </p:nvSpPr>
        <p:spPr>
          <a:xfrm>
            <a:off x="102066" y="712543"/>
            <a:ext cx="7573861" cy="923330"/>
          </a:xfrm>
          <a:prstGeom prst="rect">
            <a:avLst/>
          </a:prstGeom>
          <a:solidFill>
            <a:srgbClr val="4FC6B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Century" panose="02040604050505020304" pitchFamily="18" charset="0"/>
              </a:rPr>
              <a:t>Экскурсии можно совершать как отдельно, разбив все на 3-4 части, а можно и за 1 день (но будет тяжело) особенно для младших ребят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405467-7062-9EBE-8D56-6C112D18E2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79" y="2717026"/>
            <a:ext cx="2636009" cy="39081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E0234A-3406-933D-88BF-9A281C510D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0450" y="2726818"/>
            <a:ext cx="2636008" cy="39081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9CD6E6-45E4-53AA-36E1-19716581C1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6069" y="712543"/>
            <a:ext cx="4243865" cy="1902143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ACD03A-9AF3-83E8-2211-F73FFBBB52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78692" y="2659603"/>
            <a:ext cx="4211242" cy="2046817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6C94B6-FC5A-25EA-4278-3636A36CD59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0660" y="4680875"/>
            <a:ext cx="4211242" cy="2080077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A4512D2-A90B-132F-0B60-1EF486C2BA70}"/>
              </a:ext>
            </a:extLst>
          </p:cNvPr>
          <p:cNvCxnSpPr/>
          <p:nvPr/>
        </p:nvCxnSpPr>
        <p:spPr>
          <a:xfrm>
            <a:off x="9956680" y="1449581"/>
            <a:ext cx="361950" cy="485775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Надпись 16">
            <a:extLst>
              <a:ext uri="{FF2B5EF4-FFF2-40B4-BE49-F238E27FC236}">
                <a16:creationId xmlns:a16="http://schemas.microsoft.com/office/drawing/2014/main" id="{BD308AE5-C7ED-CDDA-A460-B31408235234}"/>
              </a:ext>
            </a:extLst>
          </p:cNvPr>
          <p:cNvSpPr txBox="1"/>
          <p:nvPr/>
        </p:nvSpPr>
        <p:spPr>
          <a:xfrm>
            <a:off x="8758674" y="1454898"/>
            <a:ext cx="1285875" cy="36195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Парковка автобуса или автомобиля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FA8A243-22E4-8D19-8403-0E6329B3C630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9956680" y="2880005"/>
            <a:ext cx="101383" cy="386925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Надпись 16">
            <a:extLst>
              <a:ext uri="{FF2B5EF4-FFF2-40B4-BE49-F238E27FC236}">
                <a16:creationId xmlns:a16="http://schemas.microsoft.com/office/drawing/2014/main" id="{0B6D04D2-8285-2F0B-62ED-F903F3484D81}"/>
              </a:ext>
            </a:extLst>
          </p:cNvPr>
          <p:cNvSpPr txBox="1"/>
          <p:nvPr/>
        </p:nvSpPr>
        <p:spPr>
          <a:xfrm>
            <a:off x="10058063" y="2726818"/>
            <a:ext cx="1219200" cy="306373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Парковка автобуса или автомобиля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F334A322-FC0A-271F-1396-32090AA4C106}"/>
              </a:ext>
            </a:extLst>
          </p:cNvPr>
          <p:cNvCxnSpPr/>
          <p:nvPr/>
        </p:nvCxnSpPr>
        <p:spPr>
          <a:xfrm>
            <a:off x="6784545" y="5282097"/>
            <a:ext cx="361950" cy="485775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Надпись 16">
            <a:extLst>
              <a:ext uri="{FF2B5EF4-FFF2-40B4-BE49-F238E27FC236}">
                <a16:creationId xmlns:a16="http://schemas.microsoft.com/office/drawing/2014/main" id="{040826ED-7F6E-DA39-94E5-095597B8986F}"/>
              </a:ext>
            </a:extLst>
          </p:cNvPr>
          <p:cNvSpPr txBox="1"/>
          <p:nvPr/>
        </p:nvSpPr>
        <p:spPr>
          <a:xfrm>
            <a:off x="5754739" y="4898928"/>
            <a:ext cx="1210781" cy="339928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Парковка автобуса или автомобиля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B77FDA-2C31-F852-D79D-2C8CEF64CE12}"/>
              </a:ext>
            </a:extLst>
          </p:cNvPr>
          <p:cNvSpPr txBox="1"/>
          <p:nvPr/>
        </p:nvSpPr>
        <p:spPr>
          <a:xfrm>
            <a:off x="102066" y="1663614"/>
            <a:ext cx="7133005" cy="369332"/>
          </a:xfrm>
          <a:prstGeom prst="rect">
            <a:avLst/>
          </a:prstGeom>
          <a:solidFill>
            <a:srgbClr val="4FC6B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Century" panose="02040604050505020304" pitchFamily="18" charset="0"/>
              </a:rPr>
              <a:t>Маршрут получился на 4 км. По пути следования 3 остановки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91B03C-0551-B9E3-874C-BBE2446537DA}"/>
              </a:ext>
            </a:extLst>
          </p:cNvPr>
          <p:cNvSpPr txBox="1"/>
          <p:nvPr/>
        </p:nvSpPr>
        <p:spPr>
          <a:xfrm>
            <a:off x="102066" y="2032946"/>
            <a:ext cx="7573860" cy="646331"/>
          </a:xfrm>
          <a:prstGeom prst="rect">
            <a:avLst/>
          </a:prstGeom>
          <a:solidFill>
            <a:srgbClr val="4FC6B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Century" panose="02040604050505020304" pitchFamily="18" charset="0"/>
              </a:rPr>
              <a:t>Время на каждой остановке зависит от того, будут ли экскурсанты брать в музеях дополнительные мастер классы.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C4FEF8-3E05-9067-115A-8203CBEB27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2918" y="2808988"/>
            <a:ext cx="3163253" cy="18131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67D0A21-5A08-BF88-2964-047531A7990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05840" y="-418135"/>
            <a:ext cx="7559040" cy="348471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22F64E4-F20E-411A-D09D-0A30E60FA42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98563" y="3794112"/>
            <a:ext cx="8359223" cy="385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4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4E021-96B1-5C9D-DC13-10A00256B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455"/>
            <a:ext cx="10515600" cy="1325563"/>
          </a:xfrm>
          <a:solidFill>
            <a:srgbClr val="4FC6BC"/>
          </a:solidFill>
          <a:effectLst>
            <a:softEdge rad="317500"/>
          </a:effectLst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Century" panose="02040604050505020304" pitchFamily="18" charset="0"/>
              </a:rPr>
              <a:t>Портфель экскурсовода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829EE6-A73E-BDF6-891D-E2A56625A4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507" y="1487934"/>
            <a:ext cx="4202019" cy="232905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067D886-A90F-BC09-A449-52CA83F247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5005" y="4194292"/>
            <a:ext cx="4601095" cy="25502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725714-9C05-A6CA-460F-9F6CA4E48D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8725" y="1364628"/>
            <a:ext cx="4183636" cy="24034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98D9C4E-956D-13ED-D88B-C905024D57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3089" y="3816991"/>
            <a:ext cx="4306346" cy="247394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EFACB7-B5D1-3C3B-C601-D102C78509DC}"/>
              </a:ext>
            </a:extLst>
          </p:cNvPr>
          <p:cNvSpPr txBox="1"/>
          <p:nvPr/>
        </p:nvSpPr>
        <p:spPr>
          <a:xfrm>
            <a:off x="2230261" y="3622518"/>
            <a:ext cx="3020037" cy="646331"/>
          </a:xfrm>
          <a:prstGeom prst="rect">
            <a:avLst/>
          </a:prstGeom>
          <a:solidFill>
            <a:srgbClr val="4FC6BC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  <a:latin typeface="Century" panose="02040604050505020304" pitchFamily="18" charset="0"/>
              </a:rPr>
              <a:t>1. Поиск изображений. Оформление фона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CEC6BD-3C91-4050-5284-AAC8704F7C93}"/>
              </a:ext>
            </a:extLst>
          </p:cNvPr>
          <p:cNvSpPr txBox="1"/>
          <p:nvPr/>
        </p:nvSpPr>
        <p:spPr>
          <a:xfrm>
            <a:off x="209912" y="4536607"/>
            <a:ext cx="3020037" cy="1754326"/>
          </a:xfrm>
          <a:prstGeom prst="rect">
            <a:avLst/>
          </a:prstGeom>
          <a:solidFill>
            <a:srgbClr val="4FC6BC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  <a:latin typeface="Century" panose="02040604050505020304" pitchFamily="18" charset="0"/>
              </a:rPr>
              <a:t>2. На фон выкладываем изображение достопримечательности, которая встречается на маршруте, или портрет знаменитых Уральцев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622D14-A7B4-AA15-9FCB-FE320A748AD2}"/>
              </a:ext>
            </a:extLst>
          </p:cNvPr>
          <p:cNvSpPr txBox="1"/>
          <p:nvPr/>
        </p:nvSpPr>
        <p:spPr>
          <a:xfrm>
            <a:off x="9086976" y="1489862"/>
            <a:ext cx="3020037" cy="1754326"/>
          </a:xfrm>
          <a:prstGeom prst="rect">
            <a:avLst/>
          </a:prstGeom>
          <a:solidFill>
            <a:srgbClr val="4FC6BC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  <a:latin typeface="Century" panose="02040604050505020304" pitchFamily="18" charset="0"/>
              </a:rPr>
              <a:t>3. На оборотной стороне выкладываем информацию для экскурсовода: важные даты, события, интересные факты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680495-2416-E78E-D61D-E55205735CA2}"/>
              </a:ext>
            </a:extLst>
          </p:cNvPr>
          <p:cNvSpPr txBox="1"/>
          <p:nvPr/>
        </p:nvSpPr>
        <p:spPr>
          <a:xfrm>
            <a:off x="9086976" y="5878184"/>
            <a:ext cx="3020037" cy="923330"/>
          </a:xfrm>
          <a:prstGeom prst="rect">
            <a:avLst/>
          </a:prstGeom>
          <a:solidFill>
            <a:srgbClr val="4FC6BC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  <a:latin typeface="Century" panose="02040604050505020304" pitchFamily="18" charset="0"/>
              </a:rPr>
              <a:t>4. Готовую карточку кладем в «портфель экскурсовода</a:t>
            </a:r>
          </a:p>
        </p:txBody>
      </p:sp>
    </p:spTree>
    <p:extLst>
      <p:ext uri="{BB962C8B-B14F-4D97-AF65-F5344CB8AC3E}">
        <p14:creationId xmlns:p14="http://schemas.microsoft.com/office/powerpoint/2010/main" val="2457390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C7FF4-AE2F-92C9-5FFC-86AE546A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718" y="342628"/>
            <a:ext cx="6911281" cy="1325563"/>
          </a:xfrm>
          <a:solidFill>
            <a:srgbClr val="4FC6BC"/>
          </a:solidFill>
          <a:effectLst>
            <a:softEdge rad="127000"/>
          </a:effectLst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- музей П.П. Бажова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1DCF8C3-FFC1-4E99-6C83-D761D62E2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53" y="3730622"/>
            <a:ext cx="4056537" cy="3042403"/>
          </a:xfrm>
          <a:effectLst>
            <a:softEdge rad="127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32E642-BB9F-7EC2-1F4A-45775C92C1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39" y="27467"/>
            <a:ext cx="2857502" cy="21431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5412F0-1701-A52B-DC2C-B61AD43A8B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99" y="2091764"/>
            <a:ext cx="2857502" cy="21431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8D3E1D8-B7A2-DAB7-6E3B-7A70B7FD4B4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451" y="4234889"/>
            <a:ext cx="3137344" cy="251979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1CAAD69-BCBA-4A86-DAF8-CECE9CF3D4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25596" y="125735"/>
            <a:ext cx="2143125" cy="21431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51A68F2-7938-EECA-CEDC-623F4DEECA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007" y="1591534"/>
            <a:ext cx="3092407" cy="221719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C80786B-2A72-D676-B89D-18AF5E77EAD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857" y="2158505"/>
            <a:ext cx="2923890" cy="219291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C83504-8D59-2D0C-FF38-2F088894205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5755" y="1831629"/>
            <a:ext cx="3359724" cy="251979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8237D94-1435-67B9-F8BE-C6C77C12B2E3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719" y="4234888"/>
            <a:ext cx="3092407" cy="251978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430F6DE-5C29-8786-AB40-9AACD5CE254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41082"/>
            <a:ext cx="2428085" cy="251979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0185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8AA8B6C-8908-A9C1-AD51-1C8B07070B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919" y="2498440"/>
            <a:ext cx="2967599" cy="166927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55A07B-81DF-B6DE-EBFD-B802006AA2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104" y="3999845"/>
            <a:ext cx="3663192" cy="274739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A593D-38E2-9719-E800-BA844884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840" y="451587"/>
            <a:ext cx="6538519" cy="1325563"/>
          </a:xfrm>
          <a:solidFill>
            <a:srgbClr val="4FC6BC"/>
          </a:solidFill>
          <a:effectLst>
            <a:softEdge rad="317500"/>
          </a:effectLst>
        </p:spPr>
        <p:txBody>
          <a:bodyPr/>
          <a:lstStyle/>
          <a:p>
            <a:pPr algn="ctr"/>
            <a:r>
              <a:rPr lang="ru-RU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Плотинка</a:t>
            </a:r>
            <a:r>
              <a:rPr lang="ru-RU" b="1" dirty="0">
                <a:solidFill>
                  <a:srgbClr val="FFFF00"/>
                </a:solidFill>
                <a:latin typeface="Century" panose="02040604050505020304" pitchFamily="18" charset="0"/>
              </a:rPr>
              <a:t>. Исторический сквер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2FB9403-3BFA-119C-9C7A-7B5763B4F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3" y="2583944"/>
            <a:ext cx="3663192" cy="2747394"/>
          </a:xfrm>
          <a:effectLst>
            <a:softEdge rad="1270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ED2823-58CA-9951-4DA9-51BA3081B7E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2" y="0"/>
            <a:ext cx="3663192" cy="274739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3FFA260-EF01-15D9-2AFF-42C496F8323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161" y="1743535"/>
            <a:ext cx="3259956" cy="24449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6A0ECE-D4A5-F630-A5EC-3E960E8705D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8925" y="3979847"/>
            <a:ext cx="3663192" cy="274739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57FA82F-E531-849B-5594-13688DF4257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4605" y="2498550"/>
            <a:ext cx="2742542" cy="158551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02FEAA3-623C-28E8-BEA8-F59B749FD46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47" y="4726727"/>
            <a:ext cx="4862650" cy="20261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50D4E9C-EA2D-09E7-C315-D7EB6B078E6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5052" y="183625"/>
            <a:ext cx="2673766" cy="161352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7127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68FB1DD-FD90-CFF1-8C69-57160174FC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762" y="2310214"/>
            <a:ext cx="2020766" cy="269525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CCD1932-7D0F-553B-5E9C-371344771E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067" y="2582359"/>
            <a:ext cx="1919106" cy="255880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FD7F13A-5CF3-4D42-CE66-414F8F5228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118" y="157915"/>
            <a:ext cx="1634924" cy="217989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AACDE3A-DF42-A0E2-3E63-4DCD3AAC07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76" y="59663"/>
            <a:ext cx="1766117" cy="13255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ED1CD17-D5B0-40C1-DCAB-01960F075A2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053" y="1067607"/>
            <a:ext cx="1631095" cy="21741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E456889-BA41-9F03-E80A-71D6B09CDD4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1438" y="4388204"/>
            <a:ext cx="1912361" cy="254905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1263BE2-4038-1362-864B-7277835F073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1" y="2851500"/>
            <a:ext cx="2303651" cy="193393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6DB3E6-ADAA-86F5-4155-D7F14F015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298" y="409282"/>
            <a:ext cx="6563410" cy="19009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Century" panose="02040604050505020304" pitchFamily="18" charset="0"/>
              </a:rPr>
              <a:t>Музей истории камнерезного и ювелирного искусства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8F7D25-36DB-D59B-A893-31DEF5753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4226" y="4420173"/>
            <a:ext cx="3335864" cy="2501898"/>
          </a:xfrm>
          <a:effectLst>
            <a:softEdge rad="127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665A76-03CA-2C53-448E-E0696E4110E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3" y="1284162"/>
            <a:ext cx="2303651" cy="172773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FB07AA-009D-63B1-7ADE-7E64D35C2C6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4471" y="4425559"/>
            <a:ext cx="1767084" cy="247434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61FCFB8-AD64-0151-99D1-0299A5C0B2C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694" y="2900720"/>
            <a:ext cx="1710566" cy="228075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75CA66A-1E59-9CD8-CF12-7C7E4CE93F65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380" y="4673255"/>
            <a:ext cx="2926183" cy="219463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D42021C-BD64-305E-2E35-46E6C8681841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722" y="4492555"/>
            <a:ext cx="3267739" cy="244470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2312BFE-A4D7-A846-20EB-35403F0608A9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81"/>
          <a:stretch/>
        </p:blipFill>
        <p:spPr>
          <a:xfrm>
            <a:off x="2107505" y="2245158"/>
            <a:ext cx="1334767" cy="238260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29B57E2-0460-366E-566A-5CEFFF1E02EA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952" y="1257044"/>
            <a:ext cx="1449340" cy="19339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50D6345-6B0F-4981-E0C3-CA88FB7F1C32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1164" y="3100938"/>
            <a:ext cx="2443399" cy="18325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5962071-DBF1-CB85-4ED8-ABC53DA97E58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8553" y="2582359"/>
            <a:ext cx="1734338" cy="196542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5130049-FAA9-218C-A536-F041A9FB2CA1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708" y="61977"/>
            <a:ext cx="1881790" cy="141134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18445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F2F655A-C5F5-3320-9B43-24EC7AC9E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906" y="2339650"/>
            <a:ext cx="3646356" cy="27312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C5B7FEB-DCE4-74C9-2256-7E80075E91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1" y="1687511"/>
            <a:ext cx="3244659" cy="181177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45424-5811-5DC4-E2E8-E9763019B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369" y="613931"/>
            <a:ext cx="4714614" cy="1325563"/>
          </a:xfrm>
          <a:solidFill>
            <a:srgbClr val="4FC6BC"/>
          </a:solidFill>
          <a:effectLst>
            <a:softEdge rad="317500"/>
          </a:effectLst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latin typeface="Century" panose="02040604050505020304" pitchFamily="18" charset="0"/>
              </a:rPr>
              <a:t>Камерный театр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03BB92-FAE7-97CC-C49D-6F3563F0AE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" y="0"/>
            <a:ext cx="3220936" cy="18117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6988012-9494-5D4C-7676-7F65213D1D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8848207" y="4164210"/>
            <a:ext cx="3343793" cy="230377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B67F699-0793-A379-84FF-55954D26AC8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4585" y="260059"/>
            <a:ext cx="3427847" cy="19286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5AD3B7-F4C4-3875-EDCC-19575FA9A6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6745" y="2339650"/>
            <a:ext cx="1975902" cy="21954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9B6EBED-BC56-F968-854D-FBB14B2F55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7773" y="2075847"/>
            <a:ext cx="3244659" cy="215917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04CF9CA-12BF-6D8F-E23D-CE0CFC94A4F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0" y="3411727"/>
            <a:ext cx="3142998" cy="164658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7F29E35-0062-AB50-F52A-4834804651F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9989" y="4618990"/>
            <a:ext cx="2970991" cy="222824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BB048C-6894-DB9E-5FD0-C6C945FA4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2400" y="4434617"/>
            <a:ext cx="2644593" cy="2464441"/>
          </a:xfrm>
          <a:effectLst>
            <a:softEdge rad="1270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8CF68E-61D9-C6BA-5362-7314F8CBDA0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65" y="4785228"/>
            <a:ext cx="3244660" cy="20873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436272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469</Words>
  <Application>Microsoft Office PowerPoint</Application>
  <PresentationFormat>Широкоэкранный</PresentationFormat>
  <Paragraphs>70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</vt:lpstr>
      <vt:lpstr>Liberation Serif</vt:lpstr>
      <vt:lpstr>Times New Roman</vt:lpstr>
      <vt:lpstr>Тема Office</vt:lpstr>
      <vt:lpstr>Экскурсионный маршрут  «Сказы об Уральском камне»</vt:lpstr>
      <vt:lpstr>Задачи проекта</vt:lpstr>
      <vt:lpstr>Распределение ролей в группе</vt:lpstr>
      <vt:lpstr>Разработка маршрута</vt:lpstr>
      <vt:lpstr>Портфель экскурсовода</vt:lpstr>
      <vt:lpstr>Мемориальный  дом - музей П.П. Бажова</vt:lpstr>
      <vt:lpstr>Плотинка. Исторический сквер </vt:lpstr>
      <vt:lpstr>Музей истории камнерезного и ювелирного искусства</vt:lpstr>
      <vt:lpstr>Камерный театр</vt:lpstr>
      <vt:lpstr>Записываем экскурсионный маршрут </vt:lpstr>
      <vt:lpstr>Предлагаем посетить загородные экскурсии</vt:lpstr>
      <vt:lpstr>Экскурсионный маршрут  «Сказы об Уральском камне»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Экскурсионный маршрут  «Сказы об Уральском камне»</dc:title>
  <dc:creator>Даниил Панкратьев</dc:creator>
  <cp:lastModifiedBy>Даниил Панкратьев</cp:lastModifiedBy>
  <cp:revision>3</cp:revision>
  <dcterms:created xsi:type="dcterms:W3CDTF">2023-01-28T12:41:31Z</dcterms:created>
  <dcterms:modified xsi:type="dcterms:W3CDTF">2023-02-02T11:23:38Z</dcterms:modified>
</cp:coreProperties>
</file>